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44"/>
  </p:notesMasterIdLst>
  <p:handoutMasterIdLst>
    <p:handoutMasterId r:id="rId45"/>
  </p:handoutMasterIdLst>
  <p:sldIdLst>
    <p:sldId id="376" r:id="rId5"/>
    <p:sldId id="388" r:id="rId6"/>
    <p:sldId id="390" r:id="rId7"/>
    <p:sldId id="378" r:id="rId8"/>
    <p:sldId id="392" r:id="rId9"/>
    <p:sldId id="393" r:id="rId10"/>
    <p:sldId id="379" r:id="rId11"/>
    <p:sldId id="394" r:id="rId12"/>
    <p:sldId id="383" r:id="rId13"/>
    <p:sldId id="398" r:id="rId14"/>
    <p:sldId id="396" r:id="rId15"/>
    <p:sldId id="380" r:id="rId16"/>
    <p:sldId id="400" r:id="rId17"/>
    <p:sldId id="403" r:id="rId18"/>
    <p:sldId id="402" r:id="rId19"/>
    <p:sldId id="381" r:id="rId20"/>
    <p:sldId id="404" r:id="rId21"/>
    <p:sldId id="405" r:id="rId22"/>
    <p:sldId id="406" r:id="rId23"/>
    <p:sldId id="407" r:id="rId24"/>
    <p:sldId id="408" r:id="rId25"/>
    <p:sldId id="409" r:id="rId26"/>
    <p:sldId id="410" r:id="rId27"/>
    <p:sldId id="411" r:id="rId28"/>
    <p:sldId id="412" r:id="rId29"/>
    <p:sldId id="413" r:id="rId30"/>
    <p:sldId id="414" r:id="rId31"/>
    <p:sldId id="389" r:id="rId32"/>
    <p:sldId id="386" r:id="rId33"/>
    <p:sldId id="415" r:id="rId34"/>
    <p:sldId id="416" r:id="rId35"/>
    <p:sldId id="417" r:id="rId36"/>
    <p:sldId id="418" r:id="rId37"/>
    <p:sldId id="419" r:id="rId38"/>
    <p:sldId id="421" r:id="rId39"/>
    <p:sldId id="420" r:id="rId40"/>
    <p:sldId id="422" r:id="rId41"/>
    <p:sldId id="423" r:id="rId42"/>
    <p:sldId id="38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2C4A5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7/20/2024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7871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FAC3601-9744-9840-0229-E000CCFBE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131" y="-30007"/>
            <a:ext cx="6064493" cy="6879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19890" y="723440"/>
            <a:ext cx="4323426" cy="257905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8152" y="5248834"/>
            <a:ext cx="4323426" cy="1008925"/>
          </a:xfrm>
        </p:spPr>
        <p:txBody>
          <a:bodyPr lIns="91440" rIns="9144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cap="all" spc="1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9274" y="3373515"/>
            <a:ext cx="4323426" cy="1008926"/>
          </a:xfrm>
        </p:spPr>
        <p:txBody>
          <a:bodyPr lIns="91440" rIns="91440">
            <a:noAutofit/>
          </a:bodyPr>
          <a:lstStyle>
            <a:lvl1pPr marL="0" indent="0">
              <a:buNone/>
              <a:defRPr sz="6000" b="1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###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F7228-F4CB-A1B9-79EA-63240531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4559556" y="-10665"/>
            <a:ext cx="1930144" cy="68772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16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33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72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60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19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26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D5142E-2E7B-1488-E5DB-290186766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82569" y="2242"/>
            <a:ext cx="6806909" cy="6862481"/>
            <a:chOff x="5382569" y="2242"/>
            <a:chExt cx="6806909" cy="686248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2299C1B-36CA-1E4A-2BE2-A212B68067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0328" y="2242"/>
              <a:ext cx="6049150" cy="6862481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875AA7-8584-C85D-D920-B6F361221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382569" y="5060315"/>
              <a:ext cx="927943" cy="18013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70326" y="1679216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1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Add title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9499" y="-2236"/>
            <a:ext cx="6814124" cy="687109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973394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0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96790"/>
              <a:gd name="connsiteX1" fmla="*/ 6814124 w 6814124"/>
              <a:gd name="connsiteY1" fmla="*/ 1 h 6896790"/>
              <a:gd name="connsiteX2" fmla="*/ 6063554 w 6814124"/>
              <a:gd name="connsiteY2" fmla="*/ 2775916 h 6896790"/>
              <a:gd name="connsiteX3" fmla="*/ 5827334 w 6814124"/>
              <a:gd name="connsiteY3" fmla="*/ 2962606 h 6896790"/>
              <a:gd name="connsiteX4" fmla="*/ 5728274 w 6814124"/>
              <a:gd name="connsiteY4" fmla="*/ 2692096 h 6896790"/>
              <a:gd name="connsiteX5" fmla="*/ 5953064 w 6814124"/>
              <a:gd name="connsiteY5" fmla="*/ 1846276 h 6896790"/>
              <a:gd name="connsiteX6" fmla="*/ 5846384 w 6814124"/>
              <a:gd name="connsiteY6" fmla="*/ 1571956 h 6896790"/>
              <a:gd name="connsiteX7" fmla="*/ 5629214 w 6814124"/>
              <a:gd name="connsiteY7" fmla="*/ 1770076 h 6896790"/>
              <a:gd name="connsiteX8" fmla="*/ 4867214 w 6814124"/>
              <a:gd name="connsiteY8" fmla="*/ 4688536 h 6896790"/>
              <a:gd name="connsiteX9" fmla="*/ 4966274 w 6814124"/>
              <a:gd name="connsiteY9" fmla="*/ 4905706 h 6896790"/>
              <a:gd name="connsiteX10" fmla="*/ 5187254 w 6814124"/>
              <a:gd name="connsiteY10" fmla="*/ 4757116 h 6896790"/>
              <a:gd name="connsiteX11" fmla="*/ 5431094 w 6814124"/>
              <a:gd name="connsiteY11" fmla="*/ 3842716 h 6896790"/>
              <a:gd name="connsiteX12" fmla="*/ 5659694 w 6814124"/>
              <a:gd name="connsiteY12" fmla="*/ 3713176 h 6896790"/>
              <a:gd name="connsiteX13" fmla="*/ 5758754 w 6814124"/>
              <a:gd name="connsiteY13" fmla="*/ 3926536 h 6896790"/>
              <a:gd name="connsiteX14" fmla="*/ 5002015 w 6814124"/>
              <a:gd name="connsiteY14" fmla="*/ 6887938 h 6896790"/>
              <a:gd name="connsiteX15" fmla="*/ 0 w 6814124"/>
              <a:gd name="connsiteY15" fmla="*/ 6896790 h 6896790"/>
              <a:gd name="connsiteX16" fmla="*/ 0 w 6814124"/>
              <a:gd name="connsiteY16" fmla="*/ 0 h 689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14124" h="6896790">
                <a:moveTo>
                  <a:pt x="0" y="0"/>
                </a:moveTo>
                <a:lnTo>
                  <a:pt x="6814124" y="1"/>
                </a:lnTo>
                <a:lnTo>
                  <a:pt x="6063554" y="2775916"/>
                </a:lnTo>
                <a:cubicBezTo>
                  <a:pt x="6030534" y="2883866"/>
                  <a:pt x="5993704" y="2976576"/>
                  <a:pt x="5827334" y="2962606"/>
                </a:cubicBezTo>
                <a:cubicBezTo>
                  <a:pt x="5641914" y="2845766"/>
                  <a:pt x="5734624" y="2747976"/>
                  <a:pt x="5728274" y="2692096"/>
                </a:cubicBezTo>
                <a:cubicBezTo>
                  <a:pt x="5818444" y="2355546"/>
                  <a:pt x="5878134" y="2121866"/>
                  <a:pt x="5953064" y="1846276"/>
                </a:cubicBezTo>
                <a:cubicBezTo>
                  <a:pt x="5994974" y="1687526"/>
                  <a:pt x="5969574" y="1615136"/>
                  <a:pt x="5846384" y="1571956"/>
                </a:cubicBezTo>
                <a:cubicBezTo>
                  <a:pt x="5711764" y="1563066"/>
                  <a:pt x="5672394" y="1597356"/>
                  <a:pt x="5629214" y="1770076"/>
                </a:cubicBezTo>
                <a:cubicBezTo>
                  <a:pt x="5644454" y="1858976"/>
                  <a:pt x="4851974" y="4599636"/>
                  <a:pt x="4867214" y="4688536"/>
                </a:cubicBezTo>
                <a:cubicBezTo>
                  <a:pt x="4832289" y="4824426"/>
                  <a:pt x="4898964" y="4880306"/>
                  <a:pt x="4966274" y="4905706"/>
                </a:cubicBezTo>
                <a:cubicBezTo>
                  <a:pt x="5075494" y="4904436"/>
                  <a:pt x="5132009" y="4917136"/>
                  <a:pt x="5187254" y="4757116"/>
                </a:cubicBezTo>
                <a:lnTo>
                  <a:pt x="5431094" y="3842716"/>
                </a:lnTo>
                <a:cubicBezTo>
                  <a:pt x="5455224" y="3756356"/>
                  <a:pt x="5528884" y="3692856"/>
                  <a:pt x="5659694" y="3713176"/>
                </a:cubicBezTo>
                <a:cubicBezTo>
                  <a:pt x="5803204" y="3791916"/>
                  <a:pt x="5756214" y="3882086"/>
                  <a:pt x="5758754" y="3926536"/>
                </a:cubicBezTo>
                <a:lnTo>
                  <a:pt x="5002015" y="6887938"/>
                </a:lnTo>
                <a:lnTo>
                  <a:pt x="0" y="689679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70326" y="3748958"/>
            <a:ext cx="4786878" cy="2258013"/>
          </a:xfrm>
        </p:spPr>
        <p:txBody>
          <a:bodyPr lIns="91440" t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627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EC4C7D-9F32-3DD5-0898-0A64AB3E48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3CD56122-AE93-63D3-9B51-14AA353EC0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o1.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0B457C0-C5F0-38B3-A5A4-4CF83DA5DC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A608DDE2-7690-8BBF-1E41-BF40F26AF1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o3.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A70176D-1CA9-F362-DA0D-140ADC80AB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0B557568-DAFA-B892-D220-F9088C6909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o4.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5920ECF3-A4B7-A9A1-C23F-56EDD775AC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A92B7FF-F522-FFD6-3A37-5C7F5CB3AE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o5.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718010FC-71DC-C4A0-BBE6-35E03F05FE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2512EE29-359B-8558-2A40-DB8D4D2566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o2.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70CCBBEB-A224-6D89-748B-8053ED48B2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7370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15541" y="715654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05708" y="2431477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5708" y="3348617"/>
            <a:ext cx="2699066" cy="2569866"/>
          </a:xfrm>
        </p:spPr>
        <p:txBody>
          <a:bodyPr lIns="91440" tIns="0">
            <a:normAutofit/>
          </a:bodyPr>
          <a:lstStyle>
            <a:lvl1pPr marL="274320" indent="-274320">
              <a:spcAft>
                <a:spcPts val="60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6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F88AD-4B54-9DC5-D315-825BE9FCEE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2252076"/>
            <a:ext cx="5797550" cy="30517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5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Singl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D7E9A-1E17-C6A0-31A6-F6F620FF9E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5797550" cy="401524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/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6322" y="2252394"/>
            <a:ext cx="5797518" cy="2532966"/>
          </a:xfrm>
        </p:spPr>
        <p:txBody>
          <a:bodyPr lIns="91440" bIns="0" anchor="t">
            <a:normAutofit/>
          </a:bodyPr>
          <a:lstStyle>
            <a:lvl1pPr marL="0" indent="0">
              <a:spcBef>
                <a:spcPts val="600"/>
              </a:spcBef>
              <a:spcAft>
                <a:spcPts val="1800"/>
              </a:spcAft>
              <a:buNone/>
              <a:defRPr sz="1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endParaRPr lang="en-US"/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38829F9-FA07-E84B-ED85-A3958046C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430" y="5008931"/>
            <a:ext cx="3842918" cy="4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27DC4C-0653-4DB5-ABFE-50764C59A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7368" y="270880"/>
            <a:ext cx="11297264" cy="1524000"/>
          </a:xfrm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1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0CF8376-A762-054E-EA3C-FF9430AD9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99" y="286603"/>
            <a:ext cx="11373803" cy="1450757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sson Summar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99788" y="353962"/>
            <a:ext cx="4786877" cy="98322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99788" y="1517074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9788" y="2341261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BC9EC3-C68A-CC9E-C220-8D585A8B43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9789" y="2753247"/>
            <a:ext cx="3852296" cy="817345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E3FA6A1-74D7-3926-C0BF-FECA6C0B03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9788" y="3563285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487AC4B-B367-6BC8-2DCA-61A43B3264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9788" y="3982578"/>
            <a:ext cx="3860546" cy="529133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9A44E-6692-ACFA-4EB0-368490BF35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88" y="4564818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B0B6725-F963-746B-381A-0F998539A0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9788" y="4975138"/>
            <a:ext cx="3860546" cy="852906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1920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6BCAC9C-7B8B-A7E5-574A-2C2D4736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51" y="6221324"/>
            <a:ext cx="6818262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Add footer here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44D41BF-45CF-B60E-08D3-A8C49332E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0596" y="622132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9" r:id="rId5"/>
    <p:sldLayoutId id="2147483746" r:id="rId6"/>
    <p:sldLayoutId id="2147483747" r:id="rId7"/>
    <p:sldLayoutId id="2147483748" r:id="rId8"/>
    <p:sldLayoutId id="2147483750" r:id="rId9"/>
    <p:sldLayoutId id="2147483756" r:id="rId10"/>
    <p:sldLayoutId id="2147483751" r:id="rId11"/>
    <p:sldLayoutId id="2147483752" r:id="rId12"/>
    <p:sldLayoutId id="2147483754" r:id="rId13"/>
    <p:sldLayoutId id="2147483755" r:id="rId14"/>
    <p:sldLayoutId id="2147483753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.to/ansdb/10-helpful-flags-to-use-with-git-log-command-1l3k#:~:text=The%20%2D%2Doneline%20flag%20lists,shown%20above%20in%20the%20image.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eg"/><Relationship Id="rId4" Type="http://schemas.openxmlformats.org/officeDocument/2006/relationships/hyperlink" Target="mailto:your-email@example.com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94">
            <a:extLst>
              <a:ext uri="{FF2B5EF4-FFF2-40B4-BE49-F238E27FC236}">
                <a16:creationId xmlns:a16="http://schemas.microsoft.com/office/drawing/2014/main" id="{7643F50D-950F-5A7E-722A-79E4F5D31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60524" y="1383220"/>
            <a:ext cx="4314133" cy="1556858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Git</a:t>
            </a:r>
            <a:br>
              <a:rPr lang="en-US"/>
            </a:br>
            <a:endParaRPr lang="en-US"/>
          </a:p>
        </p:txBody>
      </p:sp>
      <p:sp>
        <p:nvSpPr>
          <p:cNvPr id="96" name="Subtitle 95">
            <a:extLst>
              <a:ext uri="{FF2B5EF4-FFF2-40B4-BE49-F238E27FC236}">
                <a16:creationId xmlns:a16="http://schemas.microsoft.com/office/drawing/2014/main" id="{1C5A4B6C-BAC7-A685-A9B1-2F354B128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8152" y="5248834"/>
            <a:ext cx="4323426" cy="10089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Presentation by: </a:t>
            </a:r>
          </a:p>
          <a:p>
            <a:r>
              <a:rPr lang="en-US" err="1"/>
              <a:t>Samundra</a:t>
            </a:r>
            <a:r>
              <a:rPr lang="en-US"/>
              <a:t> Acharya</a:t>
            </a:r>
          </a:p>
        </p:txBody>
      </p:sp>
      <p:pic>
        <p:nvPicPr>
          <p:cNvPr id="82" name="Picture Placeholder 81" descr="A person standing in a hallway with a computer">
            <a:extLst>
              <a:ext uri="{FF2B5EF4-FFF2-40B4-BE49-F238E27FC236}">
                <a16:creationId xmlns:a16="http://schemas.microsoft.com/office/drawing/2014/main" id="{146F06CC-0FBA-25FB-03E4-AEA27BB636B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742" r="1742"/>
          <a:stretch/>
        </p:blipFill>
        <p:spPr>
          <a:xfrm>
            <a:off x="0" y="-2235"/>
            <a:ext cx="5840730" cy="6862275"/>
          </a:xfrm>
        </p:spPr>
      </p:pic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2A924E96-9B1C-6D19-49F6-49CA70E65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38420" y="2249100"/>
            <a:ext cx="4323426" cy="100892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&amp;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96C8D99-3232-849B-9CC8-6E4982208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507757" y="-11160"/>
            <a:ext cx="2553080" cy="6858841"/>
          </a:xfrm>
          <a:custGeom>
            <a:avLst/>
            <a:gdLst>
              <a:gd name="connsiteX0" fmla="*/ 2526446 w 2553080"/>
              <a:gd name="connsiteY0" fmla="*/ 0 h 6858841"/>
              <a:gd name="connsiteX1" fmla="*/ 1707127 w 2553080"/>
              <a:gd name="connsiteY1" fmla="*/ 3182290 h 6858841"/>
              <a:gd name="connsiteX2" fmla="*/ 1365955 w 2553080"/>
              <a:gd name="connsiteY2" fmla="*/ 4453431 h 6858841"/>
              <a:gd name="connsiteX3" fmla="*/ 1182052 w 2553080"/>
              <a:gd name="connsiteY3" fmla="*/ 4538343 h 6858841"/>
              <a:gd name="connsiteX4" fmla="*/ 1070442 w 2553080"/>
              <a:gd name="connsiteY4" fmla="*/ 4344440 h 6858841"/>
              <a:gd name="connsiteX5" fmla="*/ 1329175 w 2553080"/>
              <a:gd name="connsiteY5" fmla="*/ 3390133 h 6858841"/>
              <a:gd name="connsiteX6" fmla="*/ 1311418 w 2553080"/>
              <a:gd name="connsiteY6" fmla="*/ 3250726 h 6858841"/>
              <a:gd name="connsiteX7" fmla="*/ 1199808 w 2553080"/>
              <a:gd name="connsiteY7" fmla="*/ 3164547 h 6858841"/>
              <a:gd name="connsiteX8" fmla="*/ 975320 w 2553080"/>
              <a:gd name="connsiteY8" fmla="*/ 3293816 h 6858841"/>
              <a:gd name="connsiteX9" fmla="*/ 582148 w 2553080"/>
              <a:gd name="connsiteY9" fmla="*/ 4743652 h 6858841"/>
              <a:gd name="connsiteX10" fmla="*/ 5073 w 2553080"/>
              <a:gd name="connsiteY10" fmla="*/ 6842367 h 6858841"/>
              <a:gd name="connsiteX11" fmla="*/ 0 w 2553080"/>
              <a:gd name="connsiteY11" fmla="*/ 6858842 h 6858841"/>
              <a:gd name="connsiteX12" fmla="*/ 26634 w 2553080"/>
              <a:gd name="connsiteY12" fmla="*/ 6858842 h 6858841"/>
              <a:gd name="connsiteX13" fmla="*/ 607514 w 2553080"/>
              <a:gd name="connsiteY13" fmla="*/ 4751256 h 6858841"/>
              <a:gd name="connsiteX14" fmla="*/ 1000686 w 2553080"/>
              <a:gd name="connsiteY14" fmla="*/ 3301420 h 6858841"/>
              <a:gd name="connsiteX15" fmla="*/ 1194735 w 2553080"/>
              <a:gd name="connsiteY15" fmla="*/ 3189894 h 6858841"/>
              <a:gd name="connsiteX16" fmla="*/ 1289857 w 2553080"/>
              <a:gd name="connsiteY16" fmla="*/ 3263399 h 6858841"/>
              <a:gd name="connsiteX17" fmla="*/ 1305077 w 2553080"/>
              <a:gd name="connsiteY17" fmla="*/ 3383797 h 6858841"/>
              <a:gd name="connsiteX18" fmla="*/ 1046345 w 2553080"/>
              <a:gd name="connsiteY18" fmla="*/ 4338103 h 6858841"/>
              <a:gd name="connsiteX19" fmla="*/ 1175711 w 2553080"/>
              <a:gd name="connsiteY19" fmla="*/ 4562423 h 6858841"/>
              <a:gd name="connsiteX20" fmla="*/ 1390053 w 2553080"/>
              <a:gd name="connsiteY20" fmla="*/ 4462303 h 6858841"/>
              <a:gd name="connsiteX21" fmla="*/ 1390053 w 2553080"/>
              <a:gd name="connsiteY21" fmla="*/ 4461035 h 6858841"/>
              <a:gd name="connsiteX22" fmla="*/ 1731225 w 2553080"/>
              <a:gd name="connsiteY22" fmla="*/ 3188627 h 6858841"/>
              <a:gd name="connsiteX23" fmla="*/ 2553081 w 2553080"/>
              <a:gd name="connsiteY23" fmla="*/ 1267 h 6858841"/>
              <a:gd name="connsiteX24" fmla="*/ 2526446 w 2553080"/>
              <a:gd name="connsiteY24" fmla="*/ 0 h 685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53080" h="6858841">
                <a:moveTo>
                  <a:pt x="2526446" y="0"/>
                </a:moveTo>
                <a:lnTo>
                  <a:pt x="1707127" y="3182290"/>
                </a:lnTo>
                <a:lnTo>
                  <a:pt x="1365955" y="4453431"/>
                </a:lnTo>
                <a:cubicBezTo>
                  <a:pt x="1332979" y="4523135"/>
                  <a:pt x="1255613" y="4558621"/>
                  <a:pt x="1182052" y="4538343"/>
                </a:cubicBezTo>
                <a:cubicBezTo>
                  <a:pt x="1098345" y="4515531"/>
                  <a:pt x="1047613" y="4428085"/>
                  <a:pt x="1070442" y="4344440"/>
                </a:cubicBezTo>
                <a:lnTo>
                  <a:pt x="1329175" y="3390133"/>
                </a:lnTo>
                <a:cubicBezTo>
                  <a:pt x="1341858" y="3343242"/>
                  <a:pt x="1335516" y="3293816"/>
                  <a:pt x="1311418" y="3250726"/>
                </a:cubicBezTo>
                <a:cubicBezTo>
                  <a:pt x="1287321" y="3207637"/>
                  <a:pt x="1248004" y="3177220"/>
                  <a:pt x="1199808" y="3164547"/>
                </a:cubicBezTo>
                <a:cubicBezTo>
                  <a:pt x="1102150" y="3137933"/>
                  <a:pt x="1000686" y="3196230"/>
                  <a:pt x="975320" y="3293816"/>
                </a:cubicBezTo>
                <a:lnTo>
                  <a:pt x="582148" y="4743652"/>
                </a:lnTo>
                <a:lnTo>
                  <a:pt x="5073" y="6842367"/>
                </a:lnTo>
                <a:cubicBezTo>
                  <a:pt x="5073" y="6842367"/>
                  <a:pt x="1268" y="6855040"/>
                  <a:pt x="0" y="6858842"/>
                </a:cubicBezTo>
                <a:lnTo>
                  <a:pt x="26634" y="6858842"/>
                </a:lnTo>
                <a:lnTo>
                  <a:pt x="607514" y="4751256"/>
                </a:lnTo>
                <a:lnTo>
                  <a:pt x="1000686" y="3301420"/>
                </a:lnTo>
                <a:cubicBezTo>
                  <a:pt x="1023515" y="3217775"/>
                  <a:pt x="1111028" y="3167082"/>
                  <a:pt x="1194735" y="3189894"/>
                </a:cubicBezTo>
                <a:cubicBezTo>
                  <a:pt x="1235321" y="3201300"/>
                  <a:pt x="1269565" y="3226647"/>
                  <a:pt x="1289857" y="3263399"/>
                </a:cubicBezTo>
                <a:cubicBezTo>
                  <a:pt x="1311418" y="3300152"/>
                  <a:pt x="1316492" y="3341975"/>
                  <a:pt x="1305077" y="3383797"/>
                </a:cubicBezTo>
                <a:lnTo>
                  <a:pt x="1046345" y="4338103"/>
                </a:lnTo>
                <a:cubicBezTo>
                  <a:pt x="1019710" y="4435689"/>
                  <a:pt x="1078052" y="4537076"/>
                  <a:pt x="1175711" y="4562423"/>
                </a:cubicBezTo>
                <a:cubicBezTo>
                  <a:pt x="1261955" y="4585235"/>
                  <a:pt x="1352004" y="4543413"/>
                  <a:pt x="1390053" y="4462303"/>
                </a:cubicBezTo>
                <a:lnTo>
                  <a:pt x="1390053" y="4461035"/>
                </a:lnTo>
                <a:lnTo>
                  <a:pt x="1731225" y="3188627"/>
                </a:lnTo>
                <a:lnTo>
                  <a:pt x="2553081" y="1267"/>
                </a:lnTo>
                <a:cubicBezTo>
                  <a:pt x="2544203" y="0"/>
                  <a:pt x="2535325" y="0"/>
                  <a:pt x="2526446" y="0"/>
                </a:cubicBezTo>
                <a:close/>
              </a:path>
            </a:pathLst>
          </a:custGeom>
          <a:solidFill>
            <a:schemeClr val="accent1"/>
          </a:solidFill>
          <a:ln w="9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itle 94">
            <a:extLst>
              <a:ext uri="{FF2B5EF4-FFF2-40B4-BE49-F238E27FC236}">
                <a16:creationId xmlns:a16="http://schemas.microsoft.com/office/drawing/2014/main" id="{038AFEBE-B021-AF63-F283-0B29E92C493F}"/>
              </a:ext>
            </a:extLst>
          </p:cNvPr>
          <p:cNvSpPr txBox="1">
            <a:spLocks/>
          </p:cNvSpPr>
          <p:nvPr/>
        </p:nvSpPr>
        <p:spPr>
          <a:xfrm>
            <a:off x="8842753" y="2938816"/>
            <a:ext cx="4314133" cy="15568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GitHub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79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4D835925-3D21-0B99-9A6C-587FBAE43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826" y="3437927"/>
            <a:ext cx="7568088" cy="2377948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1"/>
                </a:solidFill>
                <a:ea typeface="+mj-lt"/>
                <a:cs typeface="+mj-lt"/>
              </a:rPr>
              <a:t>git config --global </a:t>
            </a:r>
            <a:r>
              <a:rPr lang="en-US" err="1">
                <a:solidFill>
                  <a:schemeClr val="accent1"/>
                </a:solidFill>
                <a:ea typeface="+mj-lt"/>
                <a:cs typeface="+mj-lt"/>
              </a:rPr>
              <a:t>user.email</a:t>
            </a:r>
            <a:r>
              <a:rPr lang="en-US">
                <a:solidFill>
                  <a:schemeClr val="accent1"/>
                </a:solidFill>
                <a:ea typeface="+mj-lt"/>
                <a:cs typeface="+mj-lt"/>
              </a:rPr>
              <a:t> "your-email@example.com"</a:t>
            </a:r>
            <a:br>
              <a:rPr lang="en-US">
                <a:solidFill>
                  <a:schemeClr val="accent1"/>
                </a:solidFill>
                <a:ea typeface="+mj-lt"/>
                <a:cs typeface="+mj-lt"/>
              </a:rPr>
            </a:br>
            <a:endParaRPr lang="en-US">
              <a:solidFill>
                <a:schemeClr val="accent1"/>
              </a:solidFill>
            </a:endParaRPr>
          </a:p>
          <a:p>
            <a:r>
              <a:rPr lang="en-US">
                <a:solidFill>
                  <a:schemeClr val="accent1"/>
                </a:solidFill>
                <a:ea typeface="+mj-lt"/>
                <a:cs typeface="+mj-lt"/>
              </a:rPr>
              <a:t>git config --global user.name </a:t>
            </a:r>
            <a:r>
              <a:rPr lang="en-US" sz="3100">
                <a:solidFill>
                  <a:schemeClr val="accent1"/>
                </a:solidFill>
                <a:ea typeface="+mj-lt"/>
                <a:cs typeface="+mj-lt"/>
              </a:rPr>
              <a:t>"Your Name"</a:t>
            </a:r>
            <a:br>
              <a:rPr lang="en-US" sz="3100">
                <a:solidFill>
                  <a:schemeClr val="accent1"/>
                </a:solidFill>
                <a:ea typeface="+mj-lt"/>
                <a:cs typeface="+mj-lt"/>
              </a:rPr>
            </a:br>
            <a:br>
              <a:rPr lang="en-US" sz="3100">
                <a:ea typeface="+mj-lt"/>
                <a:cs typeface="+mj-lt"/>
              </a:rPr>
            </a:br>
            <a:endParaRPr lang="en-US" sz="3100">
              <a:solidFill>
                <a:schemeClr val="accent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2C984-616F-EC16-3E37-A54495E75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 lIns="91440" tIns="45720" rIns="91440" bIns="45720" anchor="t"/>
          <a:lstStyle/>
          <a:p>
            <a:r>
              <a:rPr lang="en-US"/>
              <a:t>Git &amp; GitHub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7466B0-B69A-FEBF-B8E0-FDA9AEAC7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756CFB8-E805-3CF9-61D2-C02341EC7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96053-DF7F-7AFE-4D23-78CFF34D0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CA906975-F548-5700-EBF6-D01FB0B6D207}"/>
              </a:ext>
            </a:extLst>
          </p:cNvPr>
          <p:cNvSpPr txBox="1">
            <a:spLocks/>
          </p:cNvSpPr>
          <p:nvPr/>
        </p:nvSpPr>
        <p:spPr>
          <a:xfrm>
            <a:off x="817082" y="6604"/>
            <a:ext cx="5957755" cy="14253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0000"/>
                </a:solidFill>
                <a:ea typeface="+mj-lt"/>
                <a:cs typeface="+mj-lt"/>
              </a:rPr>
              <a:t>Configuring Setting</a:t>
            </a:r>
            <a:endParaRPr lang="en-US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94C40A24-34A1-77BE-7FAF-0A06DBF8E50F}"/>
              </a:ext>
            </a:extLst>
          </p:cNvPr>
          <p:cNvSpPr txBox="1"/>
          <p:nvPr/>
        </p:nvSpPr>
        <p:spPr>
          <a:xfrm>
            <a:off x="324928" y="1446361"/>
            <a:ext cx="6855124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353841"/>
                </a:solidFill>
                <a:latin typeface="ui-sans-serif"/>
              </a:rPr>
              <a:t>Let’s setup your email and username in this config file.</a:t>
            </a:r>
            <a:endParaRPr lang="en-US" sz="240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E8894C5-4B57-0D67-C39F-400BF4D30A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9" name="Picture Placeholder 13" descr="A hand holding a wire">
            <a:extLst>
              <a:ext uri="{FF2B5EF4-FFF2-40B4-BE49-F238E27FC236}">
                <a16:creationId xmlns:a16="http://schemas.microsoft.com/office/drawing/2014/main" id="{1E984533-7112-47FE-8A57-23FC43BA75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47" r="5747"/>
          <a:stretch/>
        </p:blipFill>
        <p:spPr>
          <a:xfrm flipH="1">
            <a:off x="7316091" y="15240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1941292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4D835925-3D21-0B99-9A6C-587FBAE43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6" y="3437927"/>
            <a:ext cx="7521626" cy="8911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  <a:ea typeface="+mj-lt"/>
                <a:cs typeface="+mj-lt"/>
              </a:rPr>
              <a:t>git config --list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2C984-616F-EC16-3E37-A54495E75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 lIns="91440" tIns="45720" rIns="91440" bIns="45720" anchor="t"/>
          <a:lstStyle/>
          <a:p>
            <a:r>
              <a:rPr lang="en-US"/>
              <a:t>Git &amp; GitHub</a:t>
            </a:r>
          </a:p>
        </p:txBody>
      </p:sp>
      <p:pic>
        <p:nvPicPr>
          <p:cNvPr id="19" name="Picture Placeholder 18" descr="A person working at a desk">
            <a:extLst>
              <a:ext uri="{FF2B5EF4-FFF2-40B4-BE49-F238E27FC236}">
                <a16:creationId xmlns:a16="http://schemas.microsoft.com/office/drawing/2014/main" id="{52D45C27-4F4D-5A89-8C52-CB8FC47BCEF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3565" r="3565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7466B0-B69A-FEBF-B8E0-FDA9AEAC7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756CFB8-E805-3CF9-61D2-C02341EC7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96053-DF7F-7AFE-4D23-78CFF34D0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CA906975-F548-5700-EBF6-D01FB0B6D207}"/>
              </a:ext>
            </a:extLst>
          </p:cNvPr>
          <p:cNvSpPr txBox="1">
            <a:spLocks/>
          </p:cNvSpPr>
          <p:nvPr/>
        </p:nvSpPr>
        <p:spPr>
          <a:xfrm>
            <a:off x="817082" y="6604"/>
            <a:ext cx="5957755" cy="14253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0000"/>
                </a:solidFill>
                <a:ea typeface="+mj-lt"/>
                <a:cs typeface="+mj-lt"/>
              </a:rPr>
              <a:t>Configuring Setting</a:t>
            </a:r>
            <a:endParaRPr lang="en-US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94C40A24-34A1-77BE-7FAF-0A06DBF8E50F}"/>
              </a:ext>
            </a:extLst>
          </p:cNvPr>
          <p:cNvSpPr txBox="1"/>
          <p:nvPr/>
        </p:nvSpPr>
        <p:spPr>
          <a:xfrm>
            <a:off x="362099" y="2115435"/>
            <a:ext cx="6864417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solidFill>
                  <a:srgbClr val="353841"/>
                </a:solidFill>
                <a:latin typeface="ui-sans-serif"/>
              </a:rPr>
              <a:t>Check the config setting</a:t>
            </a:r>
          </a:p>
        </p:txBody>
      </p:sp>
    </p:spTree>
    <p:extLst>
      <p:ext uri="{BB962C8B-B14F-4D97-AF65-F5344CB8AC3E}">
        <p14:creationId xmlns:p14="http://schemas.microsoft.com/office/powerpoint/2010/main" val="373367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E0F2054-FE7E-B49A-E17F-5DE1864D8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6732237" cy="1524000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Create a repository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BC01B8-FB52-27EE-1CD6-0180333CE5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4517" y="2159467"/>
            <a:ext cx="5797518" cy="2532966"/>
          </a:xfrm>
        </p:spPr>
        <p:txBody>
          <a:bodyPr>
            <a:normAutofit lnSpcReduction="10000"/>
          </a:bodyPr>
          <a:lstStyle/>
          <a:p>
            <a:r>
              <a:rPr lang="en-US"/>
              <a:t>Go to </a:t>
            </a:r>
            <a:r>
              <a:rPr lang="en-US" err="1"/>
              <a:t>Github</a:t>
            </a:r>
            <a:r>
              <a:rPr lang="en-US"/>
              <a:t> </a:t>
            </a:r>
          </a:p>
          <a:p>
            <a:r>
              <a:rPr lang="en-US"/>
              <a:t>Click on New</a:t>
            </a:r>
          </a:p>
          <a:p>
            <a:r>
              <a:rPr lang="en-US"/>
              <a:t>Give Repository Name</a:t>
            </a:r>
          </a:p>
          <a:p>
            <a:r>
              <a:rPr lang="en-US"/>
              <a:t>Add Description and visibility</a:t>
            </a:r>
          </a:p>
          <a:p>
            <a:r>
              <a:rPr lang="en-US"/>
              <a:t>Create Repository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A6017-3B10-07E9-8C72-59CD4B49C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r>
              <a:rPr lang="en-US"/>
              <a:t>TEACH A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68C54-1820-3B00-1C96-88D7349FD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3BE94B5-369F-A9AE-AFC6-5029850B0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51" y="5009270"/>
            <a:ext cx="12202697" cy="146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17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2C984-616F-EC16-3E37-A54495E75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 lIns="91440" tIns="45720" rIns="91440" bIns="45720" anchor="t"/>
          <a:lstStyle/>
          <a:p>
            <a:r>
              <a:rPr lang="en-US"/>
              <a:t>Git &amp; GitHub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756CFB8-E805-3CF9-61D2-C02341EC7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96053-DF7F-7AFE-4D23-78CFF34D0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712769-CDAF-8066-C013-1821F5B09A7A}"/>
              </a:ext>
            </a:extLst>
          </p:cNvPr>
          <p:cNvSpPr txBox="1"/>
          <p:nvPr/>
        </p:nvSpPr>
        <p:spPr>
          <a:xfrm>
            <a:off x="3051718" y="3717"/>
            <a:ext cx="69063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Book Antiqua"/>
              </a:rPr>
              <a:t>Git / GitHub Flow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4F8F04-1804-7209-5023-2E280E73A749}"/>
              </a:ext>
            </a:extLst>
          </p:cNvPr>
          <p:cNvSpPr/>
          <p:nvPr/>
        </p:nvSpPr>
        <p:spPr>
          <a:xfrm>
            <a:off x="6788091" y="-5212"/>
            <a:ext cx="2150852" cy="6866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869AA7C-E740-6627-7E25-779DF0110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6495" y="451450"/>
            <a:ext cx="5421201" cy="601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8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4D835925-3D21-0B99-9A6C-587FBAE43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125" y="4255031"/>
            <a:ext cx="7521626" cy="8911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  <a:ea typeface="+mj-lt"/>
                <a:cs typeface="+mj-lt"/>
              </a:rPr>
              <a:t>git status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2C984-616F-EC16-3E37-A54495E75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 lIns="91440" tIns="45720" rIns="91440" bIns="45720" anchor="t"/>
          <a:lstStyle/>
          <a:p>
            <a:r>
              <a:rPr lang="en-US"/>
              <a:t>Git &amp; GitHub</a:t>
            </a:r>
          </a:p>
        </p:txBody>
      </p:sp>
      <p:pic>
        <p:nvPicPr>
          <p:cNvPr id="19" name="Picture Placeholder 18" descr="A person working at a desk">
            <a:extLst>
              <a:ext uri="{FF2B5EF4-FFF2-40B4-BE49-F238E27FC236}">
                <a16:creationId xmlns:a16="http://schemas.microsoft.com/office/drawing/2014/main" id="{52D45C27-4F4D-5A89-8C52-CB8FC47BCEF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3565" r="3565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7466B0-B69A-FEBF-B8E0-FDA9AEAC7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756CFB8-E805-3CF9-61D2-C02341EC7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96053-DF7F-7AFE-4D23-78CFF34D0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94C40A24-34A1-77BE-7FAF-0A06DBF8E50F}"/>
              </a:ext>
            </a:extLst>
          </p:cNvPr>
          <p:cNvSpPr txBox="1"/>
          <p:nvPr/>
        </p:nvSpPr>
        <p:spPr>
          <a:xfrm>
            <a:off x="-316" y="3860177"/>
            <a:ext cx="6864417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353841"/>
                </a:solidFill>
                <a:latin typeface="Century Gothic"/>
              </a:rPr>
              <a:t>Check current state of Repository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712769-CDAF-8066-C013-1821F5B09A7A}"/>
              </a:ext>
            </a:extLst>
          </p:cNvPr>
          <p:cNvSpPr txBox="1"/>
          <p:nvPr/>
        </p:nvSpPr>
        <p:spPr>
          <a:xfrm>
            <a:off x="319669" y="477644"/>
            <a:ext cx="69063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Book Antiqua"/>
              </a:rPr>
              <a:t>Initialize and check Repo</a:t>
            </a:r>
            <a:r>
              <a:rPr lang="en-US" sz="3600">
                <a:latin typeface="Book Antiqua"/>
              </a:rPr>
              <a:t>​</a:t>
            </a:r>
            <a:endParaRPr lang="en-US"/>
          </a:p>
        </p:txBody>
      </p:sp>
      <p:sp>
        <p:nvSpPr>
          <p:cNvPr id="10" name="Title 22">
            <a:extLst>
              <a:ext uri="{FF2B5EF4-FFF2-40B4-BE49-F238E27FC236}">
                <a16:creationId xmlns:a16="http://schemas.microsoft.com/office/drawing/2014/main" id="{B3D40F6A-5B09-A842-1FDE-3DAC31938698}"/>
              </a:ext>
            </a:extLst>
          </p:cNvPr>
          <p:cNvSpPr txBox="1">
            <a:spLocks/>
          </p:cNvSpPr>
          <p:nvPr/>
        </p:nvSpPr>
        <p:spPr>
          <a:xfrm>
            <a:off x="379762" y="2531777"/>
            <a:ext cx="7521626" cy="8911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accent1"/>
                </a:solidFill>
                <a:ea typeface="+mj-lt"/>
                <a:cs typeface="+mj-lt"/>
              </a:rPr>
              <a:t>git </a:t>
            </a:r>
            <a:r>
              <a:rPr lang="en-US" err="1">
                <a:solidFill>
                  <a:schemeClr val="accent1"/>
                </a:solidFill>
                <a:ea typeface="+mj-lt"/>
                <a:cs typeface="+mj-lt"/>
              </a:rPr>
              <a:t>init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5C611D7C-5862-6335-9833-1B5024C9982E}"/>
              </a:ext>
            </a:extLst>
          </p:cNvPr>
          <p:cNvSpPr txBox="1"/>
          <p:nvPr/>
        </p:nvSpPr>
        <p:spPr>
          <a:xfrm>
            <a:off x="-316" y="1715849"/>
            <a:ext cx="6864417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353841"/>
                </a:solidFill>
                <a:ea typeface="+mn-lt"/>
                <a:cs typeface="+mn-lt"/>
              </a:rPr>
              <a:t>create a new folder on your system and initialize it as a git repository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924430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2C984-616F-EC16-3E37-A54495E75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 lIns="91440" tIns="45720" rIns="91440" bIns="45720" anchor="t"/>
          <a:lstStyle/>
          <a:p>
            <a:r>
              <a:rPr lang="en-US"/>
              <a:t>Git &amp; GitHub</a:t>
            </a:r>
          </a:p>
        </p:txBody>
      </p:sp>
      <p:pic>
        <p:nvPicPr>
          <p:cNvPr id="19" name="Picture Placeholder 18" descr="A person working at a desk">
            <a:extLst>
              <a:ext uri="{FF2B5EF4-FFF2-40B4-BE49-F238E27FC236}">
                <a16:creationId xmlns:a16="http://schemas.microsoft.com/office/drawing/2014/main" id="{52D45C27-4F4D-5A89-8C52-CB8FC47BCEF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3565" r="3565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7466B0-B69A-FEBF-B8E0-FDA9AEAC7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756CFB8-E805-3CF9-61D2-C02341EC7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96053-DF7F-7AFE-4D23-78CFF34D0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712769-CDAF-8066-C013-1821F5B09A7A}"/>
              </a:ext>
            </a:extLst>
          </p:cNvPr>
          <p:cNvSpPr txBox="1"/>
          <p:nvPr/>
        </p:nvSpPr>
        <p:spPr>
          <a:xfrm>
            <a:off x="319669" y="477644"/>
            <a:ext cx="69063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Book Antiqua"/>
              </a:rPr>
              <a:t>Commit</a:t>
            </a:r>
            <a:endParaRPr lang="en-US"/>
          </a:p>
        </p:txBody>
      </p:sp>
      <p:sp>
        <p:nvSpPr>
          <p:cNvPr id="10" name="Title 22">
            <a:extLst>
              <a:ext uri="{FF2B5EF4-FFF2-40B4-BE49-F238E27FC236}">
                <a16:creationId xmlns:a16="http://schemas.microsoft.com/office/drawing/2014/main" id="{B3D40F6A-5B09-A842-1FDE-3DAC31938698}"/>
              </a:ext>
            </a:extLst>
          </p:cNvPr>
          <p:cNvSpPr txBox="1">
            <a:spLocks/>
          </p:cNvSpPr>
          <p:nvPr/>
        </p:nvSpPr>
        <p:spPr>
          <a:xfrm>
            <a:off x="326289" y="1301883"/>
            <a:ext cx="7040363" cy="47011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/>
              <a:buChar char="•"/>
            </a:pPr>
            <a:r>
              <a:rPr lang="en-US">
                <a:solidFill>
                  <a:srgbClr val="353841"/>
                </a:solidFill>
                <a:latin typeface="Century Gothic"/>
                <a:ea typeface="+mj-lt"/>
                <a:cs typeface="+mj-lt"/>
              </a:rPr>
              <a:t>It is a way to record the changes and make them permanent.</a:t>
            </a:r>
            <a:endParaRPr lang="en-US">
              <a:solidFill>
                <a:srgbClr val="000000"/>
              </a:solidFill>
              <a:latin typeface="Century Gothic"/>
              <a:ea typeface="+mj-lt"/>
              <a:cs typeface="+mj-lt"/>
            </a:endParaRPr>
          </a:p>
          <a:p>
            <a:pPr marL="571500" indent="-571500">
              <a:buFont typeface="Arial"/>
              <a:buChar char="•"/>
            </a:pPr>
            <a:endParaRPr lang="en-US">
              <a:solidFill>
                <a:srgbClr val="353841"/>
              </a:solidFill>
              <a:latin typeface="Century Gothic"/>
              <a:ea typeface="+mj-lt"/>
              <a:cs typeface="+mj-lt"/>
            </a:endParaRPr>
          </a:p>
          <a:p>
            <a:pPr marL="571500" indent="-571500">
              <a:buFont typeface="Arial"/>
              <a:buChar char="•"/>
            </a:pPr>
            <a:r>
              <a:rPr lang="en-US">
                <a:solidFill>
                  <a:srgbClr val="353841"/>
                </a:solidFill>
                <a:latin typeface="Century Gothic"/>
                <a:ea typeface="+mj-lt"/>
                <a:cs typeface="+mj-lt"/>
              </a:rPr>
              <a:t>It is like a snapshot of your code at a particular point in time.</a:t>
            </a:r>
            <a:endParaRPr lang="en-US">
              <a:solidFill>
                <a:srgbClr val="000000"/>
              </a:solidFill>
              <a:latin typeface="Century Gothic"/>
              <a:ea typeface="+mj-lt"/>
              <a:cs typeface="+mj-lt"/>
            </a:endParaRPr>
          </a:p>
          <a:p>
            <a:pPr marL="571500" indent="-571500">
              <a:buFont typeface="Arial"/>
              <a:buChar char="•"/>
            </a:pPr>
            <a:endParaRPr lang="en-US">
              <a:solidFill>
                <a:srgbClr val="353841"/>
              </a:solidFill>
              <a:latin typeface="Century Gothic"/>
              <a:ea typeface="+mj-lt"/>
              <a:cs typeface="+mj-lt"/>
            </a:endParaRPr>
          </a:p>
          <a:p>
            <a:pPr marL="571500" indent="-571500">
              <a:buFont typeface="Arial"/>
              <a:buChar char="•"/>
            </a:pPr>
            <a:r>
              <a:rPr lang="en-US">
                <a:solidFill>
                  <a:srgbClr val="353841"/>
                </a:solidFill>
                <a:latin typeface="Century Gothic"/>
                <a:ea typeface="+mj-lt"/>
                <a:cs typeface="+mj-lt"/>
              </a:rPr>
              <a:t>When you commit your changes, you are telling git to save them in a permanent way. </a:t>
            </a:r>
            <a:endParaRPr lang="en-US">
              <a:solidFill>
                <a:srgbClr val="000000"/>
              </a:solidFill>
              <a:latin typeface="Century Gothic"/>
              <a:ea typeface="+mj-lt"/>
              <a:cs typeface="+mj-lt"/>
            </a:endParaRPr>
          </a:p>
          <a:p>
            <a:pPr marL="571500" indent="-571500">
              <a:buFont typeface="Arial"/>
              <a:buChar char="•"/>
            </a:pPr>
            <a:endParaRPr lang="en-US">
              <a:solidFill>
                <a:srgbClr val="353841"/>
              </a:solidFill>
              <a:latin typeface="Century Gothic"/>
              <a:ea typeface="+mj-lt"/>
              <a:cs typeface="+mj-lt"/>
            </a:endParaRPr>
          </a:p>
          <a:p>
            <a:pPr marL="571500" indent="-571500">
              <a:buFont typeface="Arial"/>
              <a:buChar char="•"/>
            </a:pPr>
            <a:r>
              <a:rPr lang="en-US">
                <a:solidFill>
                  <a:srgbClr val="353841"/>
                </a:solidFill>
                <a:latin typeface="Century Gothic"/>
                <a:ea typeface="+mj-lt"/>
                <a:cs typeface="+mj-lt"/>
              </a:rPr>
              <a:t>This way, you can always go back to that point in time and see what you changed.</a:t>
            </a:r>
            <a:endParaRPr lang="en-US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42856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CCD53A-3321-FDB9-CA50-70544F935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0" y="198993"/>
            <a:ext cx="11297264" cy="1524000"/>
          </a:xfrm>
        </p:spPr>
        <p:txBody>
          <a:bodyPr/>
          <a:lstStyle/>
          <a:p>
            <a:pPr algn="l"/>
            <a:r>
              <a:rPr lang="en-US">
                <a:solidFill>
                  <a:schemeClr val="accent1"/>
                </a:solidFill>
              </a:rPr>
              <a:t>Stage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2063B1-AD32-CF53-B792-70C1B67D5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8081" y="1717782"/>
            <a:ext cx="9780861" cy="893763"/>
          </a:xfrm>
        </p:spPr>
        <p:txBody>
          <a:bodyPr vert="horz" lIns="0" tIns="45720" rIns="0" bIns="45720" rtlCol="0" anchor="t">
            <a:noAutofit/>
          </a:bodyPr>
          <a:lstStyle/>
          <a:p>
            <a:pPr algn="l"/>
            <a:r>
              <a:rPr lang="en-US" sz="1800">
                <a:solidFill>
                  <a:srgbClr val="353841"/>
                </a:solidFill>
                <a:ea typeface="+mn-lt"/>
                <a:cs typeface="+mn-lt"/>
              </a:rPr>
              <a:t>Stage is a way to tell git to track a particular file or folder. </a:t>
            </a:r>
            <a:endParaRPr lang="en-US" sz="1800">
              <a:solidFill>
                <a:srgbClr val="000000"/>
              </a:solidFill>
              <a:ea typeface="+mn-lt"/>
              <a:cs typeface="+mn-lt"/>
            </a:endParaRPr>
          </a:p>
          <a:p>
            <a:pPr algn="l"/>
            <a:r>
              <a:rPr lang="en-US" sz="1800">
                <a:solidFill>
                  <a:srgbClr val="353841"/>
                </a:solidFill>
                <a:ea typeface="+mn-lt"/>
                <a:cs typeface="+mn-lt"/>
              </a:rPr>
              <a:t>You can use the following command to stage a file:</a:t>
            </a:r>
            <a:endParaRPr lang="en-US" sz="18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2A183-22BD-739B-59DF-20E049F93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r>
              <a:rPr lang="en-US"/>
              <a:t>TEACH A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4DC98-ED35-A03F-CA2C-D54F23D0F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20B1C1-443D-C2B2-E01C-ABA63B98B3AE}"/>
              </a:ext>
            </a:extLst>
          </p:cNvPr>
          <p:cNvSpPr txBox="1"/>
          <p:nvPr/>
        </p:nvSpPr>
        <p:spPr>
          <a:xfrm>
            <a:off x="826623" y="2443949"/>
            <a:ext cx="74574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FFC000"/>
              </a:solidFill>
            </a:endParaRPr>
          </a:p>
          <a:p>
            <a:r>
              <a:rPr lang="en-US">
                <a:solidFill>
                  <a:srgbClr val="FFC000"/>
                </a:solidFill>
              </a:rPr>
              <a:t>git add &lt;file/folder&gt;  </a:t>
            </a:r>
            <a:r>
              <a:rPr lang="en-US">
                <a:solidFill>
                  <a:srgbClr val="00B050"/>
                </a:solidFill>
              </a:rPr>
              <a:t># To add a single file or a folder  at a time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CEDA6B-8522-E82A-6815-D04A80ED98C7}"/>
              </a:ext>
            </a:extLst>
          </p:cNvPr>
          <p:cNvSpPr txBox="1"/>
          <p:nvPr/>
        </p:nvSpPr>
        <p:spPr>
          <a:xfrm>
            <a:off x="173588" y="4376821"/>
            <a:ext cx="70276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53841"/>
                </a:solidFill>
                <a:latin typeface="ui-sans-serif"/>
              </a:rPr>
              <a:t>Did you initialize git ?</a:t>
            </a:r>
            <a:endParaRPr lang="en-US"/>
          </a:p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58B895-7B09-013C-5E7D-77C3B4D2486F}"/>
              </a:ext>
            </a:extLst>
          </p:cNvPr>
          <p:cNvSpPr txBox="1"/>
          <p:nvPr/>
        </p:nvSpPr>
        <p:spPr>
          <a:xfrm>
            <a:off x="828640" y="5138820"/>
            <a:ext cx="70276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53841"/>
                </a:solidFill>
                <a:latin typeface="ui-sans-serif"/>
              </a:rPr>
              <a:t>After adding check the status of the file</a:t>
            </a:r>
            <a:endParaRPr lang="en-US"/>
          </a:p>
          <a:p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C921F9-3FCF-9BE7-8B99-33D43FA09670}"/>
              </a:ext>
            </a:extLst>
          </p:cNvPr>
          <p:cNvSpPr txBox="1"/>
          <p:nvPr/>
        </p:nvSpPr>
        <p:spPr>
          <a:xfrm>
            <a:off x="826622" y="3259423"/>
            <a:ext cx="629440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FFC000"/>
              </a:solidFill>
            </a:endParaRPr>
          </a:p>
          <a:p>
            <a:r>
              <a:rPr lang="en-US">
                <a:solidFill>
                  <a:srgbClr val="FFC000"/>
                </a:solidFill>
              </a:rPr>
              <a:t>git add </a:t>
            </a:r>
            <a:r>
              <a:rPr lang="en-US" sz="2400">
                <a:solidFill>
                  <a:srgbClr val="FFC000"/>
                </a:solidFill>
              </a:rPr>
              <a:t>. </a:t>
            </a:r>
            <a:r>
              <a:rPr lang="en-US">
                <a:solidFill>
                  <a:srgbClr val="FFC000"/>
                </a:solidFill>
              </a:rPr>
              <a:t> </a:t>
            </a:r>
            <a:r>
              <a:rPr lang="en-US">
                <a:solidFill>
                  <a:srgbClr val="00B050"/>
                </a:solidFill>
              </a:rPr>
              <a:t># To add all files at a time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6BB4A18-BFEA-21F2-4F6B-FEFD5A039D84}"/>
              </a:ext>
            </a:extLst>
          </p:cNvPr>
          <p:cNvSpPr txBox="1"/>
          <p:nvPr/>
        </p:nvSpPr>
        <p:spPr>
          <a:xfrm>
            <a:off x="7566324" y="3547978"/>
            <a:ext cx="702765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353841"/>
                </a:solidFill>
                <a:latin typeface="ui-sans-serif"/>
              </a:rPr>
              <a:t>Task:</a:t>
            </a:r>
            <a:endParaRPr lang="en-US" b="1"/>
          </a:p>
          <a:p>
            <a:pPr marL="342900" indent="-342900">
              <a:buAutoNum type="arabicPeriod"/>
            </a:pPr>
            <a:r>
              <a:rPr lang="en-US">
                <a:solidFill>
                  <a:srgbClr val="353841"/>
                </a:solidFill>
                <a:latin typeface="ui-sans-serif"/>
              </a:rPr>
              <a:t>Add a single file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rgbClr val="353841"/>
                </a:solidFill>
                <a:latin typeface="ui-sans-serif"/>
              </a:rPr>
              <a:t>Add a folder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rgbClr val="353841"/>
                </a:solidFill>
                <a:latin typeface="ui-sans-serif"/>
              </a:rPr>
              <a:t>Add all the created file/ folder at a single time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CCD53A-3321-FDB9-CA50-70544F935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0" y="198993"/>
            <a:ext cx="11297264" cy="1524000"/>
          </a:xfrm>
        </p:spPr>
        <p:txBody>
          <a:bodyPr/>
          <a:lstStyle/>
          <a:p>
            <a:pPr algn="l"/>
            <a:r>
              <a:rPr lang="en-US">
                <a:solidFill>
                  <a:schemeClr val="accent1"/>
                </a:solidFill>
              </a:rPr>
              <a:t>Commit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2063B1-AD32-CF53-B792-70C1B67D5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8081" y="1717782"/>
            <a:ext cx="9780861" cy="893763"/>
          </a:xfrm>
        </p:spPr>
        <p:txBody>
          <a:bodyPr vert="horz" lIns="0" tIns="45720" rIns="0" bIns="45720" rtlCol="0" anchor="t">
            <a:noAutofit/>
          </a:bodyPr>
          <a:lstStyle/>
          <a:p>
            <a:pPr algn="l"/>
            <a:r>
              <a:rPr lang="en-US" sz="1800">
                <a:solidFill>
                  <a:srgbClr val="353841"/>
                </a:solidFill>
                <a:ea typeface="+mn-lt"/>
                <a:cs typeface="+mn-lt"/>
              </a:rPr>
              <a:t>Stage is a way to tell git to track a particular file or folder. </a:t>
            </a:r>
            <a:endParaRPr lang="en-US" sz="1800">
              <a:solidFill>
                <a:srgbClr val="000000"/>
              </a:solidFill>
              <a:ea typeface="+mn-lt"/>
              <a:cs typeface="+mn-lt"/>
            </a:endParaRPr>
          </a:p>
          <a:p>
            <a:pPr algn="l"/>
            <a:r>
              <a:rPr lang="en-US" sz="1800">
                <a:solidFill>
                  <a:srgbClr val="353841"/>
                </a:solidFill>
                <a:ea typeface="+mn-lt"/>
                <a:cs typeface="+mn-lt"/>
              </a:rPr>
              <a:t>You can use the following command to stage a file:</a:t>
            </a:r>
            <a:endParaRPr lang="en-US" sz="18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4DC98-ED35-A03F-CA2C-D54F23D0F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20B1C1-443D-C2B2-E01C-ABA63B98B3AE}"/>
              </a:ext>
            </a:extLst>
          </p:cNvPr>
          <p:cNvSpPr txBox="1"/>
          <p:nvPr/>
        </p:nvSpPr>
        <p:spPr>
          <a:xfrm>
            <a:off x="826623" y="2789005"/>
            <a:ext cx="74574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FFC000"/>
              </a:solidFill>
            </a:endParaRPr>
          </a:p>
          <a:p>
            <a:r>
              <a:rPr lang="en-US">
                <a:solidFill>
                  <a:srgbClr val="FFC000"/>
                </a:solidFill>
              </a:rPr>
              <a:t>git commit -m </a:t>
            </a:r>
            <a:r>
              <a:rPr lang="en-US">
                <a:solidFill>
                  <a:srgbClr val="C00000"/>
                </a:solidFill>
              </a:rPr>
              <a:t>"proper commit message"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58B895-7B09-013C-5E7D-77C3B4D2486F}"/>
              </a:ext>
            </a:extLst>
          </p:cNvPr>
          <p:cNvSpPr txBox="1"/>
          <p:nvPr/>
        </p:nvSpPr>
        <p:spPr>
          <a:xfrm>
            <a:off x="6435810" y="3715462"/>
            <a:ext cx="576244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53841"/>
                </a:solidFill>
                <a:latin typeface="ui-sans-serif"/>
              </a:rPr>
              <a:t>After adding check the status of the file</a:t>
            </a:r>
            <a:endParaRPr lang="en-US"/>
          </a:p>
          <a:p>
            <a:endParaRPr lang="en-US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1523237-936F-32BF-589B-F985F92FAD5D}"/>
              </a:ext>
            </a:extLst>
          </p:cNvPr>
          <p:cNvSpPr txBox="1">
            <a:spLocks/>
          </p:cNvSpPr>
          <p:nvPr/>
        </p:nvSpPr>
        <p:spPr>
          <a:xfrm>
            <a:off x="347218" y="4356708"/>
            <a:ext cx="9780861" cy="893763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>
                <a:solidFill>
                  <a:srgbClr val="353841"/>
                </a:solidFill>
                <a:ea typeface="+mn-lt"/>
                <a:cs typeface="+mn-lt"/>
              </a:rPr>
              <a:t>The -m flag is used to add a message to the commit.</a:t>
            </a:r>
          </a:p>
          <a:p>
            <a:pPr algn="l"/>
            <a:r>
              <a:rPr lang="en-US" sz="1800">
                <a:solidFill>
                  <a:srgbClr val="353841"/>
                </a:solidFill>
                <a:ea typeface="+mn-lt"/>
                <a:cs typeface="+mn-lt"/>
              </a:rPr>
              <a:t>This message is a short description of the file creation or change on it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C91B1D3-7311-4F37-9B91-85AE584E1A91}"/>
              </a:ext>
            </a:extLst>
          </p:cNvPr>
          <p:cNvSpPr txBox="1">
            <a:spLocks/>
          </p:cNvSpPr>
          <p:nvPr/>
        </p:nvSpPr>
        <p:spPr>
          <a:xfrm>
            <a:off x="1095849" y="5753834"/>
            <a:ext cx="9780861" cy="893763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>
                <a:solidFill>
                  <a:srgbClr val="353841"/>
                </a:solidFill>
                <a:ea typeface="+mn-lt"/>
                <a:cs typeface="+mn-lt"/>
              </a:rPr>
              <a:t>Check what will happen if you miss </a:t>
            </a:r>
            <a:r>
              <a:rPr lang="en-US" sz="1800">
                <a:solidFill>
                  <a:srgbClr val="C00000"/>
                </a:solidFill>
                <a:ea typeface="+mn-lt"/>
                <a:cs typeface="+mn-lt"/>
              </a:rPr>
              <a:t>-m</a:t>
            </a:r>
          </a:p>
        </p:txBody>
      </p:sp>
    </p:spTree>
    <p:extLst>
      <p:ext uri="{BB962C8B-B14F-4D97-AF65-F5344CB8AC3E}">
        <p14:creationId xmlns:p14="http://schemas.microsoft.com/office/powerpoint/2010/main" val="102763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CCD53A-3321-FDB9-CA50-70544F935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0" y="198993"/>
            <a:ext cx="11297264" cy="1524000"/>
          </a:xfrm>
        </p:spPr>
        <p:txBody>
          <a:bodyPr/>
          <a:lstStyle/>
          <a:p>
            <a:pPr algn="l"/>
            <a:r>
              <a:rPr lang="en-US">
                <a:solidFill>
                  <a:schemeClr val="accent1"/>
                </a:solidFill>
              </a:rPr>
              <a:t>Logs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2063B1-AD32-CF53-B792-70C1B67D5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8081" y="1717782"/>
            <a:ext cx="9780861" cy="1853010"/>
          </a:xfrm>
        </p:spPr>
        <p:txBody>
          <a:bodyPr vert="horz" lIns="0" tIns="45720" rIns="0" bIns="45720" rtlCol="0" anchor="t">
            <a:noAutofit/>
          </a:bodyPr>
          <a:lstStyle/>
          <a:p>
            <a:pPr marL="285750" indent="-285750" algn="l">
              <a:buFont typeface="Arial" panose="020F0502020204030204" pitchFamily="34" charset="0"/>
              <a:buChar char="•"/>
            </a:pPr>
            <a:r>
              <a:rPr lang="en-US" sz="1800">
                <a:solidFill>
                  <a:srgbClr val="353841"/>
                </a:solidFill>
                <a:ea typeface="+mn-lt"/>
                <a:cs typeface="+mn-lt"/>
              </a:rPr>
              <a:t>This command will show you the history of your repository. 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 algn="l">
              <a:buFont typeface="Arial" panose="020F0502020204030204" pitchFamily="34" charset="0"/>
              <a:buChar char="•"/>
            </a:pPr>
            <a:r>
              <a:rPr lang="en-US" sz="1800">
                <a:solidFill>
                  <a:srgbClr val="353841"/>
                </a:solidFill>
                <a:ea typeface="+mn-lt"/>
                <a:cs typeface="+mn-lt"/>
              </a:rPr>
              <a:t>It will show you all the commits that were made to the repository.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 algn="l">
              <a:buFont typeface="Arial" panose="020F0502020204030204" pitchFamily="34" charset="0"/>
              <a:buChar char="•"/>
            </a:pPr>
            <a:r>
              <a:rPr lang="en-US" sz="1800">
                <a:solidFill>
                  <a:srgbClr val="353841"/>
                </a:solidFill>
                <a:ea typeface="+mn-lt"/>
                <a:cs typeface="+mn-lt"/>
              </a:rPr>
              <a:t> You can use the </a:t>
            </a:r>
            <a:r>
              <a:rPr lang="en-US" sz="1800">
                <a:solidFill>
                  <a:srgbClr val="C00000"/>
                </a:solidFill>
                <a:ea typeface="+mn-lt"/>
                <a:cs typeface="+mn-lt"/>
              </a:rPr>
              <a:t>--</a:t>
            </a:r>
            <a:r>
              <a:rPr lang="en-US" sz="1800" err="1">
                <a:solidFill>
                  <a:srgbClr val="C00000"/>
                </a:solidFill>
                <a:ea typeface="+mn-lt"/>
                <a:cs typeface="+mn-lt"/>
              </a:rPr>
              <a:t>oneline</a:t>
            </a:r>
            <a:r>
              <a:rPr lang="en-US" sz="1800">
                <a:solidFill>
                  <a:srgbClr val="353841"/>
                </a:solidFill>
                <a:ea typeface="+mn-lt"/>
                <a:cs typeface="+mn-lt"/>
              </a:rPr>
              <a:t> flag to show only the commit message. 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 algn="l">
              <a:buFont typeface="Arial" panose="020F0502020204030204" pitchFamily="34" charset="0"/>
              <a:buChar char="•"/>
            </a:pPr>
            <a:r>
              <a:rPr lang="en-US" sz="1800">
                <a:solidFill>
                  <a:srgbClr val="353841"/>
                </a:solidFill>
                <a:ea typeface="+mn-lt"/>
                <a:cs typeface="+mn-lt"/>
              </a:rPr>
              <a:t>This will make the output more compact and easier to read.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4DC98-ED35-A03F-CA2C-D54F23D0F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20B1C1-443D-C2B2-E01C-ABA63B98B3AE}"/>
              </a:ext>
            </a:extLst>
          </p:cNvPr>
          <p:cNvSpPr txBox="1"/>
          <p:nvPr/>
        </p:nvSpPr>
        <p:spPr>
          <a:xfrm>
            <a:off x="524698" y="3565382"/>
            <a:ext cx="745745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>
              <a:solidFill>
                <a:srgbClr val="FFC000"/>
              </a:solidFill>
            </a:endParaRPr>
          </a:p>
          <a:p>
            <a:r>
              <a:rPr lang="en-US" sz="2400">
                <a:solidFill>
                  <a:srgbClr val="FFC000"/>
                </a:solidFill>
              </a:rPr>
              <a:t>git log</a:t>
            </a:r>
          </a:p>
          <a:p>
            <a:endParaRPr lang="en-US" sz="2400">
              <a:solidFill>
                <a:srgbClr val="FFC000"/>
              </a:solidFill>
            </a:endParaRPr>
          </a:p>
          <a:p>
            <a:r>
              <a:rPr lang="en-US" sz="2400">
                <a:solidFill>
                  <a:srgbClr val="FFC000"/>
                </a:solidFill>
                <a:ea typeface="+mn-lt"/>
                <a:cs typeface="+mn-lt"/>
              </a:rPr>
              <a:t>git log --</a:t>
            </a:r>
            <a:r>
              <a:rPr lang="en-US" sz="2400" err="1">
                <a:solidFill>
                  <a:srgbClr val="FFC000"/>
                </a:solidFill>
                <a:ea typeface="+mn-lt"/>
                <a:cs typeface="+mn-lt"/>
              </a:rPr>
              <a:t>oneline</a:t>
            </a:r>
            <a:endParaRPr lang="en-US" sz="2400" err="1">
              <a:solidFill>
                <a:srgbClr val="FFC000"/>
              </a:solidFill>
            </a:endParaRPr>
          </a:p>
          <a:p>
            <a:endParaRPr lang="en-US" sz="2400">
              <a:solidFill>
                <a:srgbClr val="FFC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19035E-84F6-9152-2238-B9BA5A980372}"/>
              </a:ext>
            </a:extLst>
          </p:cNvPr>
          <p:cNvSpPr txBox="1"/>
          <p:nvPr/>
        </p:nvSpPr>
        <p:spPr>
          <a:xfrm>
            <a:off x="4624263" y="3887990"/>
            <a:ext cx="702765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53841"/>
                </a:solidFill>
                <a:latin typeface="ui-sans-serif"/>
              </a:rPr>
              <a:t>Check it out for more information about git log</a:t>
            </a:r>
            <a:r>
              <a:rPr lang="en-US" sz="2400">
                <a:solidFill>
                  <a:srgbClr val="353841"/>
                </a:solidFill>
                <a:latin typeface="ui-sans-serif"/>
              </a:rPr>
              <a:t> </a:t>
            </a:r>
            <a:r>
              <a:rPr lang="en-US" sz="2400">
                <a:solidFill>
                  <a:srgbClr val="353841"/>
                </a:solidFill>
                <a:latin typeface="ui-sans-serif"/>
                <a:hlinkClick r:id="rId2"/>
              </a:rPr>
              <a:t>click here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4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CCD53A-3321-FDB9-CA50-70544F935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0" y="198993"/>
            <a:ext cx="11297264" cy="1524000"/>
          </a:xfrm>
        </p:spPr>
        <p:txBody>
          <a:bodyPr/>
          <a:lstStyle/>
          <a:p>
            <a:pPr algn="l"/>
            <a:r>
              <a:rPr lang="en-US" err="1">
                <a:solidFill>
                  <a:schemeClr val="accent1"/>
                </a:solidFill>
              </a:rPr>
              <a:t>Gitignore</a:t>
            </a:r>
            <a:r>
              <a:rPr lang="en-US">
                <a:solidFill>
                  <a:schemeClr val="accent1"/>
                </a:solidFill>
              </a:rPr>
              <a:t> file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2063B1-AD32-CF53-B792-70C1B67D52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8081" y="1717782"/>
            <a:ext cx="9780861" cy="1183937"/>
          </a:xfrm>
        </p:spPr>
        <p:txBody>
          <a:bodyPr vert="horz" lIns="0" tIns="45720" rIns="0" bIns="45720" rtlCol="0" anchor="t">
            <a:noAutofit/>
          </a:bodyPr>
          <a:lstStyle/>
          <a:p>
            <a:pPr marL="285750" indent="-285750" algn="l">
              <a:buFont typeface="Arial" panose="020F0502020204030204" pitchFamily="34" charset="0"/>
              <a:buChar char="•"/>
            </a:pPr>
            <a:r>
              <a:rPr lang="en-US" sz="1800" err="1">
                <a:solidFill>
                  <a:srgbClr val="353841"/>
                </a:solidFill>
                <a:ea typeface="+mn-lt"/>
                <a:cs typeface="+mn-lt"/>
              </a:rPr>
              <a:t>Gitignore</a:t>
            </a:r>
            <a:r>
              <a:rPr lang="en-US" sz="1800">
                <a:solidFill>
                  <a:srgbClr val="353841"/>
                </a:solidFill>
                <a:ea typeface="+mn-lt"/>
                <a:cs typeface="+mn-lt"/>
              </a:rPr>
              <a:t> is a file that tells git which files and folders to ignore. 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 algn="l">
              <a:buFont typeface="Arial" panose="020F0502020204030204" pitchFamily="34" charset="0"/>
              <a:buChar char="•"/>
            </a:pPr>
            <a:r>
              <a:rPr lang="en-US" sz="1800">
                <a:solidFill>
                  <a:srgbClr val="353841"/>
                </a:solidFill>
                <a:ea typeface="+mn-lt"/>
                <a:cs typeface="+mn-lt"/>
              </a:rPr>
              <a:t>It is a way to prevent </a:t>
            </a:r>
            <a:r>
              <a:rPr lang="en-US" sz="1800" err="1">
                <a:solidFill>
                  <a:srgbClr val="353841"/>
                </a:solidFill>
                <a:ea typeface="+mn-lt"/>
                <a:cs typeface="+mn-lt"/>
              </a:rPr>
              <a:t>git</a:t>
            </a:r>
            <a:r>
              <a:rPr lang="en-US" sz="1800">
                <a:solidFill>
                  <a:srgbClr val="353841"/>
                </a:solidFill>
                <a:ea typeface="+mn-lt"/>
                <a:cs typeface="+mn-lt"/>
              </a:rPr>
              <a:t> from tracking certain files or folders. </a:t>
            </a:r>
            <a:endParaRPr lang="en-US" err="1">
              <a:solidFill>
                <a:srgbClr val="0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4DC98-ED35-A03F-CA2C-D54F23D0F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20B1C1-443D-C2B2-E01C-ABA63B98B3AE}"/>
              </a:ext>
            </a:extLst>
          </p:cNvPr>
          <p:cNvSpPr txBox="1"/>
          <p:nvPr/>
        </p:nvSpPr>
        <p:spPr>
          <a:xfrm>
            <a:off x="524698" y="3565382"/>
            <a:ext cx="745745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>
              <a:solidFill>
                <a:srgbClr val="FFC000"/>
              </a:solidFill>
            </a:endParaRPr>
          </a:p>
          <a:p>
            <a:r>
              <a:rPr lang="en-US" sz="2400">
                <a:solidFill>
                  <a:srgbClr val="FFC000"/>
                </a:solidFill>
              </a:rPr>
              <a:t>.</a:t>
            </a:r>
            <a:r>
              <a:rPr lang="en-US" sz="2400">
                <a:solidFill>
                  <a:srgbClr val="FFC000"/>
                </a:solidFill>
                <a:ea typeface="+mn-lt"/>
                <a:cs typeface="+mn-lt"/>
              </a:rPr>
              <a:t>env</a:t>
            </a:r>
            <a:endParaRPr lang="en-US"/>
          </a:p>
          <a:p>
            <a:r>
              <a:rPr lang="en-US" sz="2400">
                <a:solidFill>
                  <a:srgbClr val="FFC000"/>
                </a:solidFill>
              </a:rPr>
              <a:t>.</a:t>
            </a:r>
            <a:r>
              <a:rPr lang="en-US" sz="2400" err="1">
                <a:solidFill>
                  <a:srgbClr val="FFC000"/>
                </a:solidFill>
              </a:rPr>
              <a:t>vscode</a:t>
            </a:r>
          </a:p>
          <a:p>
            <a:endParaRPr lang="en-US" sz="2400">
              <a:solidFill>
                <a:srgbClr val="FFC000"/>
              </a:solidFill>
            </a:endParaRPr>
          </a:p>
          <a:p>
            <a:endParaRPr lang="en-US" sz="2400">
              <a:solidFill>
                <a:srgbClr val="FFC000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9A126DB-0E1E-3A54-38B9-65BB944A0057}"/>
              </a:ext>
            </a:extLst>
          </p:cNvPr>
          <p:cNvSpPr txBox="1">
            <a:spLocks/>
          </p:cNvSpPr>
          <p:nvPr/>
        </p:nvSpPr>
        <p:spPr>
          <a:xfrm>
            <a:off x="171798" y="3189743"/>
            <a:ext cx="9780861" cy="1183937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>
                <a:solidFill>
                  <a:srgbClr val="353841"/>
                </a:solidFill>
              </a:rPr>
              <a:t>What type of file to add on </a:t>
            </a:r>
            <a:r>
              <a:rPr lang="en-US" sz="1800" err="1">
                <a:solidFill>
                  <a:srgbClr val="353841"/>
                </a:solidFill>
              </a:rPr>
              <a:t>gitignore</a:t>
            </a:r>
            <a:r>
              <a:rPr lang="en-US" sz="1800">
                <a:solidFill>
                  <a:srgbClr val="353841"/>
                </a:solidFill>
              </a:rPr>
              <a:t> file</a:t>
            </a:r>
          </a:p>
        </p:txBody>
      </p:sp>
    </p:spTree>
    <p:extLst>
      <p:ext uri="{BB962C8B-B14F-4D97-AF65-F5344CB8AC3E}">
        <p14:creationId xmlns:p14="http://schemas.microsoft.com/office/powerpoint/2010/main" val="58148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Placeholder 82" descr="A person writing at a desk&#10;">
            <a:extLst>
              <a:ext uri="{FF2B5EF4-FFF2-40B4-BE49-F238E27FC236}">
                <a16:creationId xmlns:a16="http://schemas.microsoft.com/office/drawing/2014/main" id="{9F2CBF26-9F88-C836-7BBE-2C8D15399C2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7594" r="7594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110" name="Footer Placeholder 109">
            <a:extLst>
              <a:ext uri="{FF2B5EF4-FFF2-40B4-BE49-F238E27FC236}">
                <a16:creationId xmlns:a16="http://schemas.microsoft.com/office/drawing/2014/main" id="{B9CD0557-65B9-FA25-2CD6-66A28B347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 lIns="91440" tIns="45720" rIns="91440" bIns="45720" anchor="t"/>
          <a:lstStyle/>
          <a:p>
            <a:r>
              <a:rPr lang="en-US"/>
              <a:t>Git &amp; </a:t>
            </a:r>
            <a:r>
              <a:rPr lang="en-US" err="1"/>
              <a:t>Github</a:t>
            </a:r>
          </a:p>
        </p:txBody>
      </p:sp>
      <p:sp>
        <p:nvSpPr>
          <p:cNvPr id="96" name="Slide Number Placeholder 95">
            <a:extLst>
              <a:ext uri="{FF2B5EF4-FFF2-40B4-BE49-F238E27FC236}">
                <a16:creationId xmlns:a16="http://schemas.microsoft.com/office/drawing/2014/main" id="{3BD80834-FB15-847A-2C6B-65FA4C1A9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9" name="Title 118">
            <a:extLst>
              <a:ext uri="{FF2B5EF4-FFF2-40B4-BE49-F238E27FC236}">
                <a16:creationId xmlns:a16="http://schemas.microsoft.com/office/drawing/2014/main" id="{34974D2A-D531-9065-F011-B2A52FD62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6732237" cy="1017147"/>
          </a:xfrm>
        </p:spPr>
        <p:txBody>
          <a:bodyPr>
            <a:noAutofit/>
          </a:bodyPr>
          <a:lstStyle/>
          <a:p>
            <a:r>
              <a:rPr lang="en-US"/>
              <a:t>Git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FB8BB2-2253-F694-3F4B-48B183090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242" y="1749479"/>
            <a:ext cx="788639" cy="533400"/>
          </a:xfr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o1.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C2F10C-DD1E-58B2-DE8A-900B513BB4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43379" y="1749479"/>
            <a:ext cx="5885179" cy="533400"/>
          </a:xfrm>
        </p:spPr>
        <p:txBody>
          <a:bodyPr/>
          <a:lstStyle/>
          <a:p>
            <a:r>
              <a:rPr lang="en-US"/>
              <a:t>It is a version Control system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F3FD88-1E1E-60D7-6DBA-54883EB49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242" y="3006909"/>
            <a:ext cx="788639" cy="533400"/>
          </a:xfrm>
        </p:spPr>
        <p:txBody>
          <a:bodyPr/>
          <a:lstStyle/>
          <a:p>
            <a:r>
              <a:rPr lang="en-US"/>
              <a:t>o3.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DE41E67-4B27-8ADF-D2D1-675182477DD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43379" y="3009613"/>
            <a:ext cx="5885179" cy="533400"/>
          </a:xfrm>
        </p:spPr>
        <p:txBody>
          <a:bodyPr/>
          <a:lstStyle/>
          <a:p>
            <a:r>
              <a:rPr lang="en-US"/>
              <a:t>Allows to collaborate with others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ADDB23-D709-216E-09BB-D24BECACD4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4242" y="3635783"/>
            <a:ext cx="788639" cy="533400"/>
          </a:xfrm>
        </p:spPr>
        <p:txBody>
          <a:bodyPr/>
          <a:lstStyle/>
          <a:p>
            <a:r>
              <a:rPr lang="en-US"/>
              <a:t>o4.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8154CB8-8FD8-4E91-99AF-E3CF7342282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43379" y="3638169"/>
            <a:ext cx="5885179" cy="533400"/>
          </a:xfrm>
        </p:spPr>
        <p:txBody>
          <a:bodyPr/>
          <a:lstStyle/>
          <a:p>
            <a:r>
              <a:rPr lang="en-US"/>
              <a:t>It is used to manage the history of the code.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E1F72F-5806-46E4-AC01-9413DBC58B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4242" y="4264656"/>
            <a:ext cx="788639" cy="533400"/>
          </a:xfrm>
        </p:spPr>
        <p:txBody>
          <a:bodyPr/>
          <a:lstStyle/>
          <a:p>
            <a:r>
              <a:rPr lang="en-US"/>
              <a:t>o5.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F673EE5-354A-FD54-2A4E-F922E5E1625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71492" y="4413520"/>
            <a:ext cx="5885179" cy="533400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Used to merge changes from different collaborators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EFEB83-8DF8-9418-13FD-C034C8279A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4242" y="2378035"/>
            <a:ext cx="788639" cy="533400"/>
          </a:xfrm>
        </p:spPr>
        <p:txBody>
          <a:bodyPr/>
          <a:lstStyle/>
          <a:p>
            <a:r>
              <a:rPr lang="en-US"/>
              <a:t>o2.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27C4889-BB27-08A2-E9DE-947634C2E2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43379" y="2378035"/>
            <a:ext cx="5885179" cy="533400"/>
          </a:xfrm>
        </p:spPr>
        <p:txBody>
          <a:bodyPr/>
          <a:lstStyle/>
          <a:p>
            <a:r>
              <a:rPr lang="en-US"/>
              <a:t>Allows to track changes to the files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3A78732-6A77-06C0-D931-D7D867386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7B7D90C8-A3E9-289E-DC74-AFF053EFB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01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408820"/>
            <a:ext cx="8935507" cy="949467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Branching in git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A993C-5F72-7C89-C9F1-F4780EBC0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r>
              <a:rPr lang="en-US"/>
              <a:t>TEACH A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5D9C41A-6441-7A5C-EAE1-D96C71F24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68038" y="5156615"/>
            <a:ext cx="878334" cy="1705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6C3E0A-79FE-F745-7DDF-9624772F207C}"/>
              </a:ext>
            </a:extLst>
          </p:cNvPr>
          <p:cNvSpPr txBox="1"/>
          <p:nvPr/>
        </p:nvSpPr>
        <p:spPr>
          <a:xfrm>
            <a:off x="170986" y="1676400"/>
            <a:ext cx="728732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53841"/>
                </a:solidFill>
                <a:latin typeface="ui-sans-serif"/>
              </a:rPr>
              <a:t>Branches are a way to work on different versions of a project at the same time. </a:t>
            </a:r>
            <a:endParaRPr lang="en-US">
              <a:solidFill>
                <a:srgbClr val="000000"/>
              </a:solidFill>
              <a:latin typeface="Century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353841"/>
              </a:solidFill>
              <a:latin typeface="ui-sans-serif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53841"/>
                </a:solidFill>
                <a:latin typeface="ui-sans-serif"/>
              </a:rPr>
              <a:t>This is useful when you want to make changes to a project without affecting the main code base  or to add a new feature or bug fix.</a:t>
            </a:r>
            <a:endParaRPr lang="en-US"/>
          </a:p>
        </p:txBody>
      </p:sp>
      <p:pic>
        <p:nvPicPr>
          <p:cNvPr id="12" name="Picture 11" descr="A diagram of a file&#10;&#10;Description automatically generated">
            <a:extLst>
              <a:ext uri="{FF2B5EF4-FFF2-40B4-BE49-F238E27FC236}">
                <a16:creationId xmlns:a16="http://schemas.microsoft.com/office/drawing/2014/main" id="{7A475504-49FB-3FBC-D577-1C5B944CD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44" y="3137560"/>
            <a:ext cx="7029343" cy="36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9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408820"/>
            <a:ext cx="8935507" cy="949467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Head in git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C3E0A-79FE-F745-7DDF-9624772F207C}"/>
              </a:ext>
            </a:extLst>
          </p:cNvPr>
          <p:cNvSpPr txBox="1"/>
          <p:nvPr/>
        </p:nvSpPr>
        <p:spPr>
          <a:xfrm>
            <a:off x="170986" y="1676400"/>
            <a:ext cx="728732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53841"/>
                </a:solidFill>
                <a:ea typeface="+mn-lt"/>
                <a:cs typeface="+mn-lt"/>
              </a:rPr>
              <a:t>The HEAD is a pointer to the current branch that you are working on. 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353841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53841"/>
                </a:solidFill>
                <a:ea typeface="+mn-lt"/>
                <a:cs typeface="+mn-lt"/>
              </a:rPr>
              <a:t>It points to the latest commit in the current branch. 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rgbClr val="353841"/>
              </a:solidFill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53841"/>
                </a:solidFill>
                <a:ea typeface="+mn-lt"/>
                <a:cs typeface="+mn-lt"/>
              </a:rPr>
              <a:t>When you create a new branch, it is automatically set as the HEAD of that branch.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434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" y="330379"/>
            <a:ext cx="8935507" cy="949467"/>
          </a:xfrm>
        </p:spPr>
        <p:txBody>
          <a:bodyPr/>
          <a:lstStyle/>
          <a:p>
            <a:r>
              <a:rPr lang="en-US"/>
              <a:t>Create new branch 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C3E0A-79FE-F745-7DDF-9624772F207C}"/>
              </a:ext>
            </a:extLst>
          </p:cNvPr>
          <p:cNvSpPr txBox="1"/>
          <p:nvPr/>
        </p:nvSpPr>
        <p:spPr>
          <a:xfrm>
            <a:off x="170986" y="1716359"/>
            <a:ext cx="11866508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git branch     </a:t>
            </a:r>
            <a:r>
              <a:rPr lang="en-US">
                <a:solidFill>
                  <a:srgbClr val="00B050"/>
                </a:solidFill>
                <a:ea typeface="+mn-lt"/>
                <a:cs typeface="+mn-lt"/>
              </a:rPr>
              <a:t>  # list all the branches in the current repository</a:t>
            </a:r>
          </a:p>
          <a:p>
            <a:endParaRPr lang="en-US">
              <a:solidFill>
                <a:srgbClr val="00B050"/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git branch 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"branch name"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  </a:t>
            </a:r>
            <a:r>
              <a:rPr lang="en-US">
                <a:solidFill>
                  <a:srgbClr val="00B050"/>
                </a:solidFill>
                <a:ea typeface="+mn-lt"/>
                <a:cs typeface="+mn-lt"/>
              </a:rPr>
              <a:t>   # to create a new branch give it a proper name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>
              <a:solidFill>
                <a:schemeClr val="tx2"/>
              </a:solidFill>
            </a:endParaRPr>
          </a:p>
          <a:p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git switch 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"branch name"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   </a:t>
            </a:r>
            <a:r>
              <a:rPr lang="en-US">
                <a:solidFill>
                  <a:srgbClr val="00B050"/>
                </a:solidFill>
                <a:ea typeface="+mn-lt"/>
                <a:cs typeface="+mn-lt"/>
              </a:rPr>
              <a:t> # to switch to the branch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>
              <a:solidFill>
                <a:schemeClr val="tx2"/>
              </a:solidFill>
            </a:endParaRPr>
          </a:p>
          <a:p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git switch master/main      </a:t>
            </a:r>
            <a:r>
              <a:rPr lang="en-US">
                <a:solidFill>
                  <a:srgbClr val="00B050"/>
                </a:solidFill>
                <a:ea typeface="+mn-lt"/>
                <a:cs typeface="+mn-lt"/>
              </a:rPr>
              <a:t># switch to the main/ master branch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>
              <a:solidFill>
                <a:schemeClr val="tx2"/>
              </a:solidFill>
            </a:endParaRPr>
          </a:p>
          <a:p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git switch -c dark-mode </a:t>
            </a:r>
            <a:r>
              <a:rPr lang="en-US">
                <a:solidFill>
                  <a:srgbClr val="00B050"/>
                </a:solidFill>
                <a:ea typeface="+mn-lt"/>
                <a:cs typeface="+mn-lt"/>
              </a:rPr>
              <a:t># This command creates a new branch -c flag is used to create a new branch.</a:t>
            </a:r>
          </a:p>
          <a:p>
            <a:endParaRPr lang="en-US">
              <a:solidFill>
                <a:schemeClr val="tx2"/>
              </a:solidFill>
            </a:endParaRPr>
          </a:p>
          <a:p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git checkout 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"branch name"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  </a:t>
            </a:r>
            <a:r>
              <a:rPr lang="en-US">
                <a:solidFill>
                  <a:srgbClr val="00B050"/>
                </a:solidFill>
                <a:ea typeface="+mn-lt"/>
                <a:cs typeface="+mn-lt"/>
              </a:rPr>
              <a:t>#to switch to the branch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endParaRPr lang="en-US">
              <a:solidFill>
                <a:srgbClr val="00B050"/>
              </a:solidFill>
              <a:ea typeface="+mn-lt"/>
              <a:cs typeface="+mn-lt"/>
            </a:endParaRPr>
          </a:p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A7569-8CF3-D460-A577-A679CC6D97CE}"/>
              </a:ext>
            </a:extLst>
          </p:cNvPr>
          <p:cNvSpPr txBox="1"/>
          <p:nvPr/>
        </p:nvSpPr>
        <p:spPr>
          <a:xfrm>
            <a:off x="169314" y="5411341"/>
            <a:ext cx="708685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ui-sans-serif"/>
              </a:rPr>
              <a:t>Note:</a:t>
            </a:r>
          </a:p>
          <a:p>
            <a:r>
              <a:rPr lang="en-US" sz="3200">
                <a:solidFill>
                  <a:srgbClr val="002060"/>
                </a:solidFill>
                <a:latin typeface="ui-sans-serif"/>
              </a:rPr>
              <a:t>  Commit before switching to a branch</a:t>
            </a:r>
            <a:endParaRPr lang="en-US" sz="32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12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" y="330379"/>
            <a:ext cx="8935507" cy="949467"/>
          </a:xfrm>
        </p:spPr>
        <p:txBody>
          <a:bodyPr/>
          <a:lstStyle/>
          <a:p>
            <a:r>
              <a:rPr lang="en-US"/>
              <a:t>Git Stash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A7569-8CF3-D460-A577-A679CC6D97CE}"/>
              </a:ext>
            </a:extLst>
          </p:cNvPr>
          <p:cNvSpPr txBox="1"/>
          <p:nvPr/>
        </p:nvSpPr>
        <p:spPr>
          <a:xfrm>
            <a:off x="1925631" y="5996780"/>
            <a:ext cx="83320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ui-sans-serif"/>
              </a:rPr>
              <a:t>When to do stash and when to use commit ??</a:t>
            </a:r>
            <a:endParaRPr lang="en-US"/>
          </a:p>
        </p:txBody>
      </p:sp>
      <p:pic>
        <p:nvPicPr>
          <p:cNvPr id="4" name="Picture 3" descr="Git Stash">
            <a:extLst>
              <a:ext uri="{FF2B5EF4-FFF2-40B4-BE49-F238E27FC236}">
                <a16:creationId xmlns:a16="http://schemas.microsoft.com/office/drawing/2014/main" id="{CE32EEBE-F7AE-03EA-EE3F-DA62B1352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988" y="1458952"/>
            <a:ext cx="6319024" cy="420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5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" y="330379"/>
            <a:ext cx="8935507" cy="949467"/>
          </a:xfrm>
        </p:spPr>
        <p:txBody>
          <a:bodyPr/>
          <a:lstStyle/>
          <a:p>
            <a:r>
              <a:rPr lang="en-US"/>
              <a:t>Try this (not necessary)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A7569-8CF3-D460-A577-A679CC6D97CE}"/>
              </a:ext>
            </a:extLst>
          </p:cNvPr>
          <p:cNvSpPr txBox="1"/>
          <p:nvPr/>
        </p:nvSpPr>
        <p:spPr>
          <a:xfrm>
            <a:off x="1228680" y="2846560"/>
            <a:ext cx="8332072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ui-sans-serif"/>
              </a:rPr>
              <a:t>git config --global </a:t>
            </a:r>
            <a:r>
              <a:rPr lang="en-US" sz="3200" err="1">
                <a:solidFill>
                  <a:srgbClr val="C00000"/>
                </a:solidFill>
                <a:latin typeface="ui-sans-serif"/>
              </a:rPr>
              <a:t>color.ui</a:t>
            </a:r>
            <a:r>
              <a:rPr lang="en-US" sz="3200">
                <a:solidFill>
                  <a:srgbClr val="C00000"/>
                </a:solidFill>
                <a:latin typeface="ui-sans-serif"/>
              </a:rPr>
              <a:t> true</a:t>
            </a:r>
          </a:p>
          <a:p>
            <a:endParaRPr lang="en-US" sz="3200">
              <a:solidFill>
                <a:srgbClr val="C00000"/>
              </a:solidFill>
              <a:latin typeface="ui-sans-serif"/>
            </a:endParaRPr>
          </a:p>
          <a:p>
            <a:r>
              <a:rPr lang="en-US" sz="3200">
                <a:solidFill>
                  <a:srgbClr val="C00000"/>
                </a:solidFill>
                <a:latin typeface="ui-sans-serif"/>
              </a:rPr>
              <a:t>git </a:t>
            </a:r>
            <a:r>
              <a:rPr lang="en-US" sz="3200" err="1">
                <a:solidFill>
                  <a:srgbClr val="C00000"/>
                </a:solidFill>
                <a:latin typeface="ui-sans-serif"/>
              </a:rPr>
              <a:t>gui</a:t>
            </a:r>
            <a:r>
              <a:rPr lang="en-US" sz="3200">
                <a:solidFill>
                  <a:srgbClr val="C00000"/>
                </a:solidFill>
                <a:latin typeface="ui-sans-serif"/>
              </a:rPr>
              <a:t> #try it on git bash</a:t>
            </a:r>
          </a:p>
          <a:p>
            <a:endParaRPr lang="en-US" sz="3200">
              <a:solidFill>
                <a:srgbClr val="C00000"/>
              </a:solidFill>
              <a:latin typeface="ui-sans-serif"/>
            </a:endParaRPr>
          </a:p>
          <a:p>
            <a:r>
              <a:rPr lang="en-US" sz="3200" err="1">
                <a:solidFill>
                  <a:srgbClr val="C00000"/>
                </a:solidFill>
                <a:latin typeface="ui-sans-serif"/>
              </a:rPr>
              <a:t>gitk</a:t>
            </a:r>
            <a:r>
              <a:rPr lang="en-US" sz="3200">
                <a:solidFill>
                  <a:srgbClr val="C00000"/>
                </a:solidFill>
                <a:latin typeface="ui-sans-serif"/>
              </a:rPr>
              <a:t> # for </a:t>
            </a:r>
            <a:r>
              <a:rPr lang="en-US" sz="3200" err="1">
                <a:solidFill>
                  <a:srgbClr val="C00000"/>
                </a:solidFill>
                <a:latin typeface="ui-sans-serif"/>
              </a:rPr>
              <a:t>linux</a:t>
            </a:r>
            <a:r>
              <a:rPr lang="en-US" sz="3200">
                <a:solidFill>
                  <a:srgbClr val="C00000"/>
                </a:solidFill>
                <a:latin typeface="ui-sans-serif"/>
              </a:rPr>
              <a:t> install </a:t>
            </a:r>
            <a:r>
              <a:rPr lang="en-US" sz="3200" err="1">
                <a:solidFill>
                  <a:srgbClr val="C00000"/>
                </a:solidFill>
                <a:latin typeface="ui-sans-serif"/>
              </a:rPr>
              <a:t>gitk</a:t>
            </a:r>
          </a:p>
        </p:txBody>
      </p:sp>
    </p:spTree>
    <p:extLst>
      <p:ext uri="{BB962C8B-B14F-4D97-AF65-F5344CB8AC3E}">
        <p14:creationId xmlns:p14="http://schemas.microsoft.com/office/powerpoint/2010/main" val="362334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" y="330379"/>
            <a:ext cx="8935507" cy="949467"/>
          </a:xfrm>
        </p:spPr>
        <p:txBody>
          <a:bodyPr/>
          <a:lstStyle/>
          <a:p>
            <a:r>
              <a:rPr lang="en-US"/>
              <a:t>Merge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A7569-8CF3-D460-A577-A679CC6D97CE}"/>
              </a:ext>
            </a:extLst>
          </p:cNvPr>
          <p:cNvSpPr txBox="1"/>
          <p:nvPr/>
        </p:nvSpPr>
        <p:spPr>
          <a:xfrm>
            <a:off x="85680" y="1573462"/>
            <a:ext cx="1068312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ui-sans-serif"/>
              </a:rPr>
              <a:t>git checkout main    </a:t>
            </a:r>
            <a:r>
              <a:rPr lang="en-US" sz="3200">
                <a:solidFill>
                  <a:srgbClr val="00B050"/>
                </a:solidFill>
                <a:latin typeface="ui-sans-serif"/>
              </a:rPr>
              <a:t># switch to main branch</a:t>
            </a:r>
          </a:p>
          <a:p>
            <a:endParaRPr lang="en-US" sz="3200">
              <a:solidFill>
                <a:srgbClr val="C00000"/>
              </a:solidFill>
              <a:latin typeface="ui-sans-serif"/>
            </a:endParaRPr>
          </a:p>
          <a:p>
            <a:r>
              <a:rPr lang="en-US" sz="3200">
                <a:solidFill>
                  <a:srgbClr val="C00000"/>
                </a:solidFill>
                <a:latin typeface="ui-sans-serif"/>
              </a:rPr>
              <a:t>git merge "branch name"  </a:t>
            </a:r>
            <a:r>
              <a:rPr lang="en-US" sz="3200">
                <a:solidFill>
                  <a:srgbClr val="00B050"/>
                </a:solidFill>
                <a:latin typeface="ui-sans-serif"/>
              </a:rPr>
              <a:t># merge the branch into main branch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A5D6F-9B90-FC0F-2C4B-5928D82E0308}"/>
              </a:ext>
            </a:extLst>
          </p:cNvPr>
          <p:cNvSpPr txBox="1"/>
          <p:nvPr/>
        </p:nvSpPr>
        <p:spPr>
          <a:xfrm>
            <a:off x="169347" y="3432171"/>
            <a:ext cx="1152478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353841"/>
                </a:solidFill>
                <a:latin typeface="Century Gothic"/>
              </a:rPr>
              <a:t>This is a fast-forward merge. It means that the commits in the</a:t>
            </a:r>
            <a:r>
              <a:rPr lang="en-US" sz="2000">
                <a:solidFill>
                  <a:srgbClr val="C00000"/>
                </a:solidFill>
              </a:rPr>
              <a:t> "branch name"</a:t>
            </a:r>
            <a:r>
              <a:rPr lang="en-US" sz="2000">
                <a:solidFill>
                  <a:srgbClr val="353841"/>
                </a:solidFill>
                <a:latin typeface="Century Gothic"/>
              </a:rPr>
              <a:t> branch are directly merged into the </a:t>
            </a:r>
            <a:r>
              <a:rPr lang="en-US" sz="2000">
                <a:solidFill>
                  <a:srgbClr val="C00000"/>
                </a:solidFill>
              </a:rPr>
              <a:t>main</a:t>
            </a:r>
            <a:r>
              <a:rPr lang="en-US" sz="2000">
                <a:solidFill>
                  <a:srgbClr val="353841"/>
                </a:solidFill>
                <a:latin typeface="Century Gothic"/>
              </a:rPr>
              <a:t> branch. </a:t>
            </a:r>
            <a:endParaRPr lang="en-US" sz="2000">
              <a:latin typeface="Century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72C7C-333D-136C-46D0-BE8170268D6C}"/>
              </a:ext>
            </a:extLst>
          </p:cNvPr>
          <p:cNvSpPr txBox="1"/>
          <p:nvPr/>
        </p:nvSpPr>
        <p:spPr>
          <a:xfrm>
            <a:off x="341875" y="5042434"/>
            <a:ext cx="115247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353841"/>
                </a:solidFill>
                <a:latin typeface="Century Gothic"/>
              </a:rPr>
              <a:t>What is merge conflict 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1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" y="330379"/>
            <a:ext cx="8935507" cy="949467"/>
          </a:xfrm>
        </p:spPr>
        <p:txBody>
          <a:bodyPr/>
          <a:lstStyle/>
          <a:p>
            <a:r>
              <a:rPr lang="en-US"/>
              <a:t>Merge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A5D6F-9B90-FC0F-2C4B-5928D82E0308}"/>
              </a:ext>
            </a:extLst>
          </p:cNvPr>
          <p:cNvSpPr txBox="1"/>
          <p:nvPr/>
        </p:nvSpPr>
        <p:spPr>
          <a:xfrm>
            <a:off x="345908" y="5894732"/>
            <a:ext cx="115247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353841"/>
                </a:solidFill>
                <a:latin typeface="Century Gothic"/>
              </a:rPr>
              <a:t>How to manage merge conflict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72C7C-333D-136C-46D0-BE8170268D6C}"/>
              </a:ext>
            </a:extLst>
          </p:cNvPr>
          <p:cNvSpPr txBox="1"/>
          <p:nvPr/>
        </p:nvSpPr>
        <p:spPr>
          <a:xfrm>
            <a:off x="341875" y="1511214"/>
            <a:ext cx="1152478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353841"/>
                </a:solidFill>
                <a:latin typeface="Century Gothic"/>
              </a:rPr>
              <a:t>What is merge conflict ?</a:t>
            </a:r>
            <a:endParaRPr lang="en-US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43EF35A-2833-DFF8-1DDB-2194D278B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712" y="1911624"/>
            <a:ext cx="6096000" cy="375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96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" y="330379"/>
            <a:ext cx="8935507" cy="949467"/>
          </a:xfrm>
        </p:spPr>
        <p:txBody>
          <a:bodyPr/>
          <a:lstStyle/>
          <a:p>
            <a:r>
              <a:rPr lang="en-US"/>
              <a:t>Rename Branch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A5D6F-9B90-FC0F-2C4B-5928D82E0308}"/>
              </a:ext>
            </a:extLst>
          </p:cNvPr>
          <p:cNvSpPr txBox="1"/>
          <p:nvPr/>
        </p:nvSpPr>
        <p:spPr>
          <a:xfrm>
            <a:off x="336615" y="3859634"/>
            <a:ext cx="115247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C00000"/>
                </a:solidFill>
                <a:ea typeface="+mn-lt"/>
                <a:cs typeface="+mn-lt"/>
              </a:rPr>
              <a:t>git branch -d </a:t>
            </a:r>
            <a:r>
              <a:rPr lang="en-US" sz="2400">
                <a:solidFill>
                  <a:srgbClr val="00B050"/>
                </a:solidFill>
                <a:ea typeface="+mn-lt"/>
                <a:cs typeface="+mn-lt"/>
              </a:rPr>
              <a:t>&lt;branch-name&gt;</a:t>
            </a:r>
            <a:endParaRPr lang="en-US" sz="240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72C7C-333D-136C-46D0-BE8170268D6C}"/>
              </a:ext>
            </a:extLst>
          </p:cNvPr>
          <p:cNvSpPr txBox="1"/>
          <p:nvPr/>
        </p:nvSpPr>
        <p:spPr>
          <a:xfrm>
            <a:off x="341875" y="1511214"/>
            <a:ext cx="115247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C00000"/>
                </a:solidFill>
                <a:ea typeface="+mn-lt"/>
                <a:cs typeface="+mn-lt"/>
              </a:rPr>
              <a:t>git branch -m </a:t>
            </a:r>
            <a:r>
              <a:rPr lang="en-US" sz="2400">
                <a:solidFill>
                  <a:srgbClr val="FF0000"/>
                </a:solidFill>
                <a:ea typeface="+mn-lt"/>
                <a:cs typeface="+mn-lt"/>
              </a:rPr>
              <a:t>&lt;old-branch-name&gt;</a:t>
            </a:r>
            <a:r>
              <a:rPr lang="en-US" sz="240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en-US" sz="2400">
                <a:solidFill>
                  <a:srgbClr val="00B050"/>
                </a:solidFill>
                <a:ea typeface="+mn-lt"/>
                <a:cs typeface="+mn-lt"/>
              </a:rPr>
              <a:t>&lt;new-branch-name&gt;</a:t>
            </a:r>
            <a:endParaRPr lang="en-US" sz="2400">
              <a:solidFill>
                <a:srgbClr val="00B05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ECEFE70-3CA7-9800-4F79-ABABB4E10F1C}"/>
              </a:ext>
            </a:extLst>
          </p:cNvPr>
          <p:cNvSpPr txBox="1">
            <a:spLocks/>
          </p:cNvSpPr>
          <p:nvPr/>
        </p:nvSpPr>
        <p:spPr>
          <a:xfrm>
            <a:off x="4421" y="2480706"/>
            <a:ext cx="8935507" cy="9494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Delete Branch</a:t>
            </a:r>
          </a:p>
        </p:txBody>
      </p:sp>
    </p:spTree>
    <p:extLst>
      <p:ext uri="{BB962C8B-B14F-4D97-AF65-F5344CB8AC3E}">
        <p14:creationId xmlns:p14="http://schemas.microsoft.com/office/powerpoint/2010/main" val="3547266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6" descr="A person raising his hand">
            <a:extLst>
              <a:ext uri="{FF2B5EF4-FFF2-40B4-BE49-F238E27FC236}">
                <a16:creationId xmlns:a16="http://schemas.microsoft.com/office/drawing/2014/main" id="{E03BC577-8E17-B69D-45B2-395E2E82414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8333" r="8333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AC51E62-7F55-3B6A-FF5F-39D8CFE741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Need more on Git ?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92E10BC-24CF-FA22-F0EC-E5731180F9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TEACH A COURSE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0F88C39-60B8-7163-0602-9B68A9FC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B1A91E-7D63-4E15-B7EA-0453BC15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0A32002-CC31-2B6D-7A5D-66EDF2761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9D6ED2-972A-D3E9-ADCE-6524C8278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7F7A828-7A19-0050-A19E-A79FCA2A9C0D}"/>
              </a:ext>
            </a:extLst>
          </p:cNvPr>
          <p:cNvSpPr txBox="1"/>
          <p:nvPr/>
        </p:nvSpPr>
        <p:spPr>
          <a:xfrm>
            <a:off x="2196791" y="2680011"/>
            <a:ext cx="392337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ui-sans-serif"/>
              </a:rPr>
              <a:t>Stash</a:t>
            </a:r>
            <a:endParaRPr lang="en-US"/>
          </a:p>
          <a:p>
            <a:r>
              <a:rPr lang="en-US" b="1">
                <a:latin typeface="ui-sans-serif"/>
              </a:rPr>
              <a:t>Diff </a:t>
            </a:r>
          </a:p>
          <a:p>
            <a:r>
              <a:rPr lang="en-US" b="1">
                <a:latin typeface="ui-sans-serif"/>
              </a:rPr>
              <a:t>Tags</a:t>
            </a:r>
          </a:p>
          <a:p>
            <a:r>
              <a:rPr lang="en-US" b="1">
                <a:latin typeface="ui-sans-serif"/>
              </a:rPr>
              <a:t>Rebase</a:t>
            </a:r>
          </a:p>
          <a:p>
            <a:r>
              <a:rPr lang="en-US" b="1" err="1">
                <a:latin typeface="ui-sans-serif"/>
              </a:rPr>
              <a:t>Reflog</a:t>
            </a:r>
          </a:p>
        </p:txBody>
      </p:sp>
    </p:spTree>
    <p:extLst>
      <p:ext uri="{BB962C8B-B14F-4D97-AF65-F5344CB8AC3E}">
        <p14:creationId xmlns:p14="http://schemas.microsoft.com/office/powerpoint/2010/main" val="2454120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6" descr="A person raising his hand">
            <a:extLst>
              <a:ext uri="{FF2B5EF4-FFF2-40B4-BE49-F238E27FC236}">
                <a16:creationId xmlns:a16="http://schemas.microsoft.com/office/drawing/2014/main" id="{E03BC577-8E17-B69D-45B2-395E2E82414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8333" r="8333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AC51E62-7F55-3B6A-FF5F-39D8CFE74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6732237" cy="1017147"/>
          </a:xfrm>
        </p:spPr>
        <p:txBody>
          <a:bodyPr/>
          <a:lstStyle/>
          <a:p>
            <a:r>
              <a:rPr lang="en-US"/>
              <a:t>GitHub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92E10BC-24CF-FA22-F0EC-E5731180F9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r>
              <a:rPr lang="en-US"/>
              <a:t>TEACH A COURSE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0F88C39-60B8-7163-0602-9B68A9FC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B1A91E-7D63-4E15-B7EA-0453BC15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0A32002-CC31-2B6D-7A5D-66EDF2761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9D6ED2-972A-D3E9-ADCE-6524C8278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00122A3-85C9-558D-F32B-FADF34437863}"/>
              </a:ext>
            </a:extLst>
          </p:cNvPr>
          <p:cNvSpPr txBox="1"/>
          <p:nvPr/>
        </p:nvSpPr>
        <p:spPr>
          <a:xfrm>
            <a:off x="310551" y="171953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ui-sans-serif"/>
              </a:rPr>
              <a:t>What is GitHub?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2CC990-0C16-BD4C-4827-DDC0B76F8764}"/>
              </a:ext>
            </a:extLst>
          </p:cNvPr>
          <p:cNvSpPr txBox="1"/>
          <p:nvPr/>
        </p:nvSpPr>
        <p:spPr>
          <a:xfrm>
            <a:off x="826021" y="276167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ui-sans-serif"/>
              </a:rPr>
              <a:t>Alternatives of GitHub 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D7F750-B837-313C-4740-ACB7B58564AB}"/>
              </a:ext>
            </a:extLst>
          </p:cNvPr>
          <p:cNvSpPr txBox="1"/>
          <p:nvPr/>
        </p:nvSpPr>
        <p:spPr>
          <a:xfrm>
            <a:off x="2263756" y="391186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ui-sans-serif"/>
              </a:rPr>
              <a:t>Why GitHub ?</a:t>
            </a:r>
          </a:p>
        </p:txBody>
      </p:sp>
    </p:spTree>
    <p:extLst>
      <p:ext uri="{BB962C8B-B14F-4D97-AF65-F5344CB8AC3E}">
        <p14:creationId xmlns:p14="http://schemas.microsoft.com/office/powerpoint/2010/main" val="6704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2EA33AE-2E4E-2AD0-7AAD-FF06CBACB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5541" y="715654"/>
            <a:ext cx="4786877" cy="1518315"/>
          </a:xfrm>
        </p:spPr>
        <p:txBody>
          <a:bodyPr/>
          <a:lstStyle/>
          <a:p>
            <a:r>
              <a:rPr lang="en-US"/>
              <a:t>Git &amp; GitHub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BA498B66-C42E-029B-6F9F-FF45F4C14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4391" y="3806794"/>
            <a:ext cx="4786877" cy="763899"/>
          </a:xfrm>
        </p:spPr>
        <p:txBody>
          <a:bodyPr vert="horz" lIns="91440" tIns="91440" rIns="91440" bIns="0" rtlCol="0" anchor="t">
            <a:normAutofit/>
          </a:bodyPr>
          <a:lstStyle/>
          <a:p>
            <a:r>
              <a:rPr lang="en-US"/>
              <a:t>Yes!, They are different</a:t>
            </a:r>
          </a:p>
          <a:p>
            <a:endParaRPr lang="en-US"/>
          </a:p>
        </p:txBody>
      </p:sp>
      <p:pic>
        <p:nvPicPr>
          <p:cNvPr id="11" name="Picture Placeholder 10" descr="A person with his hand on his chin">
            <a:extLst>
              <a:ext uri="{FF2B5EF4-FFF2-40B4-BE49-F238E27FC236}">
                <a16:creationId xmlns:a16="http://schemas.microsoft.com/office/drawing/2014/main" id="{8FB04EF3-CC57-2C94-49E0-6F49EAA5217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72" r="172"/>
          <a:stretch/>
        </p:blipFill>
        <p:spPr>
          <a:xfrm>
            <a:off x="0" y="-2235"/>
            <a:ext cx="5840730" cy="6862275"/>
          </a:xfr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3E677C-B30B-9361-1557-EE90A7448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511001-6F2E-D16C-C5A6-4486407F6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C8BFAD-F93B-87B0-9E8D-86997277F13E}"/>
              </a:ext>
            </a:extLst>
          </p:cNvPr>
          <p:cNvSpPr txBox="1">
            <a:spLocks/>
          </p:cNvSpPr>
          <p:nvPr/>
        </p:nvSpPr>
        <p:spPr>
          <a:xfrm>
            <a:off x="5955184" y="2511479"/>
            <a:ext cx="5885179" cy="127681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What is it ?</a:t>
            </a:r>
          </a:p>
          <a:p>
            <a:r>
              <a:rPr lang="en-US">
                <a:solidFill>
                  <a:schemeClr val="bg1"/>
                </a:solidFill>
              </a:rPr>
              <a:t>Are </a:t>
            </a:r>
            <a:r>
              <a:rPr lang="en-US" err="1">
                <a:solidFill>
                  <a:schemeClr val="bg1"/>
                </a:solidFill>
              </a:rPr>
              <a:t>they</a:t>
            </a:r>
            <a:r>
              <a:rPr lang="en-US">
                <a:solidFill>
                  <a:schemeClr val="bg1"/>
                </a:solidFill>
              </a:rPr>
              <a:t> same ?</a:t>
            </a:r>
          </a:p>
        </p:txBody>
      </p:sp>
    </p:spTree>
    <p:extLst>
      <p:ext uri="{BB962C8B-B14F-4D97-AF65-F5344CB8AC3E}">
        <p14:creationId xmlns:p14="http://schemas.microsoft.com/office/powerpoint/2010/main" val="345972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C51E62-7F55-3B6A-FF5F-39D8CFE74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6732237" cy="1017147"/>
          </a:xfrm>
        </p:spPr>
        <p:txBody>
          <a:bodyPr/>
          <a:lstStyle/>
          <a:p>
            <a:r>
              <a:rPr lang="en-US"/>
              <a:t>Configure git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92E10BC-24CF-FA22-F0EC-E5731180F9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r>
              <a:rPr lang="en-US"/>
              <a:t>TEACH A COURSE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0F88C39-60B8-7163-0602-9B68A9FC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B1A91E-7D63-4E15-B7EA-0453BC15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0A32002-CC31-2B6D-7A5D-66EDF2761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9D6ED2-972A-D3E9-ADCE-6524C8278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00122A3-85C9-558D-F32B-FADF34437863}"/>
              </a:ext>
            </a:extLst>
          </p:cNvPr>
          <p:cNvSpPr txBox="1"/>
          <p:nvPr/>
        </p:nvSpPr>
        <p:spPr>
          <a:xfrm>
            <a:off x="310551" y="1719532"/>
            <a:ext cx="75596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git config --global </a:t>
            </a:r>
            <a:r>
              <a:rPr lang="en-US" err="1">
                <a:solidFill>
                  <a:srgbClr val="C00000"/>
                </a:solidFill>
                <a:ea typeface="+mn-lt"/>
                <a:cs typeface="+mn-lt"/>
              </a:rPr>
              <a:t>user.email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en-US">
                <a:solidFill>
                  <a:srgbClr val="92D050"/>
                </a:solidFill>
                <a:ea typeface="+mn-lt"/>
                <a:cs typeface="+mn-lt"/>
              </a:rPr>
              <a:t>"</a:t>
            </a:r>
            <a:r>
              <a:rPr lang="en-US">
                <a:solidFill>
                  <a:srgbClr val="92D050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your-email</a:t>
            </a:r>
            <a:r>
              <a:rPr lang="en-US">
                <a:solidFill>
                  <a:srgbClr val="92D050"/>
                </a:solidFill>
                <a:ea typeface="+mn-lt"/>
                <a:cs typeface="+mn-lt"/>
              </a:rPr>
              <a:t>"</a:t>
            </a:r>
            <a:endParaRPr lang="en-US">
              <a:solidFill>
                <a:srgbClr val="92D050"/>
              </a:solidFill>
            </a:endParaRPr>
          </a:p>
          <a:p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git config --global user.name </a:t>
            </a:r>
            <a:r>
              <a:rPr lang="en-US">
                <a:solidFill>
                  <a:srgbClr val="92D050"/>
                </a:solidFill>
                <a:ea typeface="+mn-lt"/>
                <a:cs typeface="+mn-lt"/>
              </a:rPr>
              <a:t>"Your Name"</a:t>
            </a:r>
            <a:endParaRPr lang="en-US">
              <a:solidFill>
                <a:srgbClr val="92D05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2CC990-0C16-BD4C-4827-DDC0B76F8764}"/>
              </a:ext>
            </a:extLst>
          </p:cNvPr>
          <p:cNvSpPr txBox="1"/>
          <p:nvPr/>
        </p:nvSpPr>
        <p:spPr>
          <a:xfrm>
            <a:off x="308436" y="323613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git config --list</a:t>
            </a:r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D7F750-B837-313C-4740-ACB7B58564AB}"/>
              </a:ext>
            </a:extLst>
          </p:cNvPr>
          <p:cNvSpPr txBox="1"/>
          <p:nvPr/>
        </p:nvSpPr>
        <p:spPr>
          <a:xfrm>
            <a:off x="2263756" y="3911867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ui-sans-serif"/>
              </a:rPr>
              <a:t>This is for </a:t>
            </a:r>
            <a:r>
              <a:rPr lang="en-US" b="1" err="1">
                <a:latin typeface="ui-sans-serif"/>
              </a:rPr>
              <a:t>settingup</a:t>
            </a:r>
            <a:r>
              <a:rPr lang="en-US" b="1">
                <a:latin typeface="ui-sans-serif"/>
              </a:rPr>
              <a:t> git and </a:t>
            </a:r>
            <a:r>
              <a:rPr lang="en-US" b="1" err="1">
                <a:latin typeface="ui-sans-serif"/>
              </a:rPr>
              <a:t>github</a:t>
            </a:r>
            <a:r>
              <a:rPr lang="en-US" b="1">
                <a:latin typeface="ui-sans-serif"/>
              </a:rPr>
              <a:t> to store the </a:t>
            </a:r>
            <a:r>
              <a:rPr lang="en-US" b="1" err="1">
                <a:latin typeface="ui-sans-serif"/>
              </a:rPr>
              <a:t>reposotary</a:t>
            </a:r>
            <a:r>
              <a:rPr lang="en-US" b="1">
                <a:latin typeface="ui-sans-serif"/>
              </a:rPr>
              <a:t> 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9C1E0AF-CFA1-9753-59BA-A62BABFF1F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6" name="Picture Placeholder 13" descr="A hand holding a wire">
            <a:extLst>
              <a:ext uri="{FF2B5EF4-FFF2-40B4-BE49-F238E27FC236}">
                <a16:creationId xmlns:a16="http://schemas.microsoft.com/office/drawing/2014/main" id="{821A1042-C0E5-8288-59C2-254B43C73C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47" r="5747"/>
          <a:stretch/>
        </p:blipFill>
        <p:spPr>
          <a:xfrm flipH="1">
            <a:off x="7316091" y="15240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3124640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C51E62-7F55-3B6A-FF5F-39D8CFE74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6732237" cy="1017147"/>
          </a:xfrm>
        </p:spPr>
        <p:txBody>
          <a:bodyPr/>
          <a:lstStyle/>
          <a:p>
            <a:r>
              <a:rPr lang="en-US"/>
              <a:t>Setup SSH key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92E10BC-24CF-FA22-F0EC-E5731180F9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r>
              <a:rPr lang="en-US"/>
              <a:t>TEACH A COURSE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0F88C39-60B8-7163-0602-9B68A9FC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B1A91E-7D63-4E15-B7EA-0453BC15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0A32002-CC31-2B6D-7A5D-66EDF2761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9D6ED2-972A-D3E9-ADCE-6524C8278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00122A3-85C9-558D-F32B-FADF34437863}"/>
              </a:ext>
            </a:extLst>
          </p:cNvPr>
          <p:cNvSpPr txBox="1"/>
          <p:nvPr/>
        </p:nvSpPr>
        <p:spPr>
          <a:xfrm>
            <a:off x="310551" y="1719532"/>
            <a:ext cx="75596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ssh-keygen -t ed25519 -C </a:t>
            </a:r>
            <a:r>
              <a:rPr lang="en-US">
                <a:solidFill>
                  <a:srgbClr val="92D050"/>
                </a:solidFill>
                <a:ea typeface="+mn-lt"/>
                <a:cs typeface="+mn-lt"/>
              </a:rPr>
              <a:t>"your-email"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D7F750-B837-313C-4740-ACB7B58564AB}"/>
              </a:ext>
            </a:extLst>
          </p:cNvPr>
          <p:cNvSpPr txBox="1"/>
          <p:nvPr/>
        </p:nvSpPr>
        <p:spPr>
          <a:xfrm>
            <a:off x="2263756" y="391186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ui-sans-serif"/>
              </a:rPr>
              <a:t>Add to GitHub SSH key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9C1E0AF-CFA1-9753-59BA-A62BABFF1F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6" name="Picture Placeholder 13" descr="A hand holding a wire">
            <a:extLst>
              <a:ext uri="{FF2B5EF4-FFF2-40B4-BE49-F238E27FC236}">
                <a16:creationId xmlns:a16="http://schemas.microsoft.com/office/drawing/2014/main" id="{821A1042-C0E5-8288-59C2-254B43C73C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47" r="5747"/>
          <a:stretch/>
        </p:blipFill>
        <p:spPr>
          <a:xfrm flipH="1">
            <a:off x="7316091" y="15240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1852792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C51E62-7F55-3B6A-FF5F-39D8CFE74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849" y="4089"/>
            <a:ext cx="6732237" cy="1017147"/>
          </a:xfrm>
        </p:spPr>
        <p:txBody>
          <a:bodyPr/>
          <a:lstStyle/>
          <a:p>
            <a:r>
              <a:rPr lang="en-US"/>
              <a:t>Git Clone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92E10BC-24CF-FA22-F0EC-E5731180F9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r>
              <a:rPr lang="en-US"/>
              <a:t>TEACH A COURSE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0F88C39-60B8-7163-0602-9B68A9FC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B1A91E-7D63-4E15-B7EA-0453BC15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0A32002-CC31-2B6D-7A5D-66EDF2761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9D6ED2-972A-D3E9-ADCE-6524C8278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00122A3-85C9-558D-F32B-FADF34437863}"/>
              </a:ext>
            </a:extLst>
          </p:cNvPr>
          <p:cNvSpPr txBox="1"/>
          <p:nvPr/>
        </p:nvSpPr>
        <p:spPr>
          <a:xfrm>
            <a:off x="357014" y="1022581"/>
            <a:ext cx="75596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git clone </a:t>
            </a:r>
            <a:r>
              <a:rPr lang="en-US">
                <a:solidFill>
                  <a:srgbClr val="92D050"/>
                </a:solidFill>
                <a:ea typeface="+mn-lt"/>
                <a:cs typeface="+mn-lt"/>
              </a:rPr>
              <a:t>&lt;</a:t>
            </a:r>
            <a:r>
              <a:rPr lang="en-US" err="1">
                <a:solidFill>
                  <a:srgbClr val="92D050"/>
                </a:solidFill>
                <a:ea typeface="+mn-lt"/>
                <a:cs typeface="+mn-lt"/>
              </a:rPr>
              <a:t>url</a:t>
            </a:r>
            <a:r>
              <a:rPr lang="en-US">
                <a:solidFill>
                  <a:srgbClr val="92D050"/>
                </a:solidFill>
                <a:ea typeface="+mn-lt"/>
                <a:cs typeface="+mn-lt"/>
              </a:rPr>
              <a:t>&gt;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9C1E0AF-CFA1-9753-59BA-A62BABFF1F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6" name="Picture Placeholder 13" descr="A hand holding a wire">
            <a:extLst>
              <a:ext uri="{FF2B5EF4-FFF2-40B4-BE49-F238E27FC236}">
                <a16:creationId xmlns:a16="http://schemas.microsoft.com/office/drawing/2014/main" id="{821A1042-C0E5-8288-59C2-254B43C73C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47" r="5747"/>
          <a:stretch/>
        </p:blipFill>
        <p:spPr>
          <a:xfrm flipH="1">
            <a:off x="7316091" y="15240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05E3EAED-5120-45B0-F2AF-83AEDA272F6A}"/>
              </a:ext>
            </a:extLst>
          </p:cNvPr>
          <p:cNvSpPr txBox="1">
            <a:spLocks/>
          </p:cNvSpPr>
          <p:nvPr/>
        </p:nvSpPr>
        <p:spPr>
          <a:xfrm>
            <a:off x="869" y="1206562"/>
            <a:ext cx="6732237" cy="10171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Git Push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9A8AB-2787-F878-AB91-00D1F220867D}"/>
              </a:ext>
            </a:extLst>
          </p:cNvPr>
          <p:cNvSpPr txBox="1"/>
          <p:nvPr/>
        </p:nvSpPr>
        <p:spPr>
          <a:xfrm>
            <a:off x="282673" y="2221337"/>
            <a:ext cx="75596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git push origin main/master</a:t>
            </a:r>
          </a:p>
          <a:p>
            <a:endParaRPr lang="en-US">
              <a:solidFill>
                <a:srgbClr val="C00000"/>
              </a:solidFill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89DB19-0AF9-CE4E-1EC8-6B58AC71AB79}"/>
              </a:ext>
            </a:extLst>
          </p:cNvPr>
          <p:cNvSpPr txBox="1"/>
          <p:nvPr/>
        </p:nvSpPr>
        <p:spPr>
          <a:xfrm>
            <a:off x="357014" y="2723141"/>
            <a:ext cx="755961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git push origin –all #</a:t>
            </a:r>
            <a:r>
              <a:rPr lang="en-US" sz="1200">
                <a:solidFill>
                  <a:srgbClr val="333333"/>
                </a:solidFill>
                <a:ea typeface="+mn-lt"/>
                <a:cs typeface="+mn-lt"/>
              </a:rPr>
              <a:t>This command pushes all the branches to the server repository.</a:t>
            </a:r>
            <a:endParaRPr lang="en-US">
              <a:solidFill>
                <a:srgbClr val="92D050"/>
              </a:solidFill>
              <a:ea typeface="+mn-lt"/>
              <a:cs typeface="+mn-lt"/>
            </a:endParaRPr>
          </a:p>
          <a:p>
            <a:br>
              <a:rPr lang="en-US"/>
            </a:br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C0AD1D5-1C94-0DFD-E4F6-01F7745C716B}"/>
              </a:ext>
            </a:extLst>
          </p:cNvPr>
          <p:cNvSpPr txBox="1">
            <a:spLocks/>
          </p:cNvSpPr>
          <p:nvPr/>
        </p:nvSpPr>
        <p:spPr>
          <a:xfrm>
            <a:off x="-8425" y="2907123"/>
            <a:ext cx="6732237" cy="10171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Git Clone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AC5055-E5A7-AD4D-DC36-02433037041E}"/>
              </a:ext>
            </a:extLst>
          </p:cNvPr>
          <p:cNvSpPr txBox="1"/>
          <p:nvPr/>
        </p:nvSpPr>
        <p:spPr>
          <a:xfrm>
            <a:off x="449941" y="3921898"/>
            <a:ext cx="691842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git pull </a:t>
            </a:r>
            <a:r>
              <a:rPr lang="en-US">
                <a:solidFill>
                  <a:srgbClr val="92D050"/>
                </a:solidFill>
                <a:ea typeface="+mn-lt"/>
                <a:cs typeface="+mn-lt"/>
              </a:rPr>
              <a:t>&lt;</a:t>
            </a:r>
            <a:r>
              <a:rPr lang="en-US" err="1">
                <a:solidFill>
                  <a:srgbClr val="92D050"/>
                </a:solidFill>
                <a:ea typeface="+mn-lt"/>
                <a:cs typeface="+mn-lt"/>
              </a:rPr>
              <a:t>url</a:t>
            </a:r>
            <a:r>
              <a:rPr lang="en-US">
                <a:solidFill>
                  <a:srgbClr val="92D050"/>
                </a:solidFill>
                <a:ea typeface="+mn-lt"/>
                <a:cs typeface="+mn-lt"/>
              </a:rPr>
              <a:t>&gt; #</a:t>
            </a:r>
            <a:r>
              <a:rPr lang="en-US" sz="1200">
                <a:solidFill>
                  <a:srgbClr val="333333"/>
                </a:solidFill>
                <a:ea typeface="+mn-lt"/>
                <a:cs typeface="+mn-lt"/>
              </a:rPr>
              <a:t>It fetches and merges changes on the remote server to your working directory.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F39F9412-68BF-2CEE-E322-FF901EC5E562}"/>
              </a:ext>
            </a:extLst>
          </p:cNvPr>
          <p:cNvSpPr txBox="1">
            <a:spLocks/>
          </p:cNvSpPr>
          <p:nvPr/>
        </p:nvSpPr>
        <p:spPr>
          <a:xfrm>
            <a:off x="867" y="4198806"/>
            <a:ext cx="6732237" cy="10171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Git Remote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E5841E-C0B3-400F-46CB-23806F9E9359}"/>
              </a:ext>
            </a:extLst>
          </p:cNvPr>
          <p:cNvSpPr txBox="1"/>
          <p:nvPr/>
        </p:nvSpPr>
        <p:spPr>
          <a:xfrm>
            <a:off x="394185" y="5213581"/>
            <a:ext cx="69184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git remote add origin &lt;</a:t>
            </a:r>
            <a:r>
              <a:rPr lang="en-US" err="1">
                <a:solidFill>
                  <a:srgbClr val="C00000"/>
                </a:solidFill>
                <a:ea typeface="+mn-lt"/>
                <a:cs typeface="+mn-lt"/>
              </a:rPr>
              <a:t>url</a:t>
            </a:r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 of repo&gt;</a:t>
            </a:r>
            <a:endParaRPr lang="en-US" sz="1200">
              <a:solidFill>
                <a:srgbClr val="333333"/>
              </a:solidFill>
              <a:ea typeface="+mn-lt"/>
              <a:cs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D11349-0785-30B6-3B49-4668130AFDE0}"/>
              </a:ext>
            </a:extLst>
          </p:cNvPr>
          <p:cNvSpPr txBox="1"/>
          <p:nvPr/>
        </p:nvSpPr>
        <p:spPr>
          <a:xfrm>
            <a:off x="3531955" y="1718129"/>
            <a:ext cx="75596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00000"/>
                </a:solidFill>
                <a:ea typeface="+mn-lt"/>
                <a:cs typeface="+mn-lt"/>
              </a:rPr>
              <a:t>git push -f</a:t>
            </a:r>
          </a:p>
          <a:p>
            <a:endParaRPr lang="en-US">
              <a:solidFill>
                <a:srgbClr val="C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146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" y="330379"/>
            <a:ext cx="8935507" cy="949467"/>
          </a:xfrm>
        </p:spPr>
        <p:txBody>
          <a:bodyPr/>
          <a:lstStyle/>
          <a:p>
            <a:r>
              <a:rPr lang="en-US"/>
              <a:t>Track Changes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A7569-8CF3-D460-A577-A679CC6D97CE}"/>
              </a:ext>
            </a:extLst>
          </p:cNvPr>
          <p:cNvSpPr txBox="1"/>
          <p:nvPr/>
        </p:nvSpPr>
        <p:spPr>
          <a:xfrm>
            <a:off x="85680" y="1573462"/>
            <a:ext cx="1068312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git diff</a:t>
            </a:r>
            <a:r>
              <a:rPr lang="en-US"/>
              <a:t>   </a:t>
            </a:r>
            <a:r>
              <a:rPr lang="en-US">
                <a:solidFill>
                  <a:srgbClr val="00B050"/>
                </a:solidFill>
              </a:rPr>
              <a:t>   # Track the changes that have not been staged</a:t>
            </a:r>
            <a:endParaRPr lang="en-US"/>
          </a:p>
          <a:p>
            <a:r>
              <a:rPr lang="en-US">
                <a:solidFill>
                  <a:srgbClr val="C00000"/>
                </a:solidFill>
              </a:rPr>
              <a:t>git diff –staged</a:t>
            </a:r>
            <a:r>
              <a:rPr lang="en-US"/>
              <a:t>  </a:t>
            </a:r>
            <a:r>
              <a:rPr lang="en-US">
                <a:solidFill>
                  <a:srgbClr val="00B050"/>
                </a:solidFill>
              </a:rPr>
              <a:t> # Track the changes that have staged but not committed</a:t>
            </a:r>
          </a:p>
          <a:p>
            <a:r>
              <a:rPr lang="en-US">
                <a:solidFill>
                  <a:srgbClr val="C00000"/>
                </a:solidFill>
              </a:rPr>
              <a:t>git diff HEAD</a:t>
            </a:r>
            <a:r>
              <a:rPr lang="en-US"/>
              <a:t> </a:t>
            </a:r>
            <a:r>
              <a:rPr lang="en-US">
                <a:solidFill>
                  <a:srgbClr val="00B050"/>
                </a:solidFill>
              </a:rPr>
              <a:t>   # Track the changes after committing a file</a:t>
            </a:r>
          </a:p>
          <a:p>
            <a:endParaRPr lang="en-US"/>
          </a:p>
          <a:p>
            <a:r>
              <a:rPr lang="en-US"/>
              <a:t>git diff git diff branches</a:t>
            </a:r>
          </a:p>
          <a:p>
            <a:r>
              <a:rPr lang="en-US">
                <a:solidFill>
                  <a:srgbClr val="C00000"/>
                </a:solidFill>
              </a:rPr>
              <a:t>git diff &lt;branch&gt;</a:t>
            </a:r>
            <a:r>
              <a:rPr lang="en-US"/>
              <a:t> </a:t>
            </a:r>
            <a:r>
              <a:rPr lang="en-US">
                <a:solidFill>
                  <a:srgbClr val="00B050"/>
                </a:solidFill>
              </a:rPr>
              <a:t>  #Track the changes between two commits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44C363-04CC-42C3-F3B2-897E3EF15D01}"/>
              </a:ext>
            </a:extLst>
          </p:cNvPr>
          <p:cNvSpPr txBox="1"/>
          <p:nvPr/>
        </p:nvSpPr>
        <p:spPr>
          <a:xfrm>
            <a:off x="682082" y="402744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inter-regular"/>
              </a:rPr>
              <a:t>What will it do ?</a:t>
            </a:r>
          </a:p>
          <a:p>
            <a:r>
              <a:rPr lang="en-US">
                <a:solidFill>
                  <a:srgbClr val="C00000"/>
                </a:solidFill>
                <a:latin typeface="inter-regular"/>
              </a:rPr>
              <a:t>git show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" y="330379"/>
            <a:ext cx="8935507" cy="949467"/>
          </a:xfrm>
        </p:spPr>
        <p:txBody>
          <a:bodyPr/>
          <a:lstStyle/>
          <a:p>
            <a:r>
              <a:rPr lang="en-US">
                <a:solidFill>
                  <a:srgbClr val="FFC000"/>
                </a:solidFill>
              </a:rPr>
              <a:t>Ignoring files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BA7569-8CF3-D460-A577-A679CC6D97CE}"/>
              </a:ext>
            </a:extLst>
          </p:cNvPr>
          <p:cNvSpPr txBox="1"/>
          <p:nvPr/>
        </p:nvSpPr>
        <p:spPr>
          <a:xfrm>
            <a:off x="85680" y="1573462"/>
            <a:ext cx="106831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git ls-files -</a:t>
            </a:r>
            <a:r>
              <a:rPr lang="en-US" err="1">
                <a:solidFill>
                  <a:srgbClr val="C00000"/>
                </a:solidFill>
              </a:rPr>
              <a:t>i</a:t>
            </a:r>
            <a:r>
              <a:rPr lang="en-US">
                <a:solidFill>
                  <a:srgbClr val="C00000"/>
                </a:solidFill>
              </a:rPr>
              <a:t> –exclude-standard 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738D6-D375-C0D4-7AFF-5D8BCD086189}"/>
              </a:ext>
            </a:extLst>
          </p:cNvPr>
          <p:cNvSpPr txBox="1"/>
          <p:nvPr/>
        </p:nvSpPr>
        <p:spPr>
          <a:xfrm>
            <a:off x="87352" y="2847279"/>
            <a:ext cx="1109732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Century Gothic"/>
              </a:rPr>
              <a:t>git log</a:t>
            </a:r>
            <a:r>
              <a:rPr lang="en-US"/>
              <a:t> </a:t>
            </a:r>
            <a:r>
              <a:rPr lang="en-US">
                <a:latin typeface="Century Gothic"/>
              </a:rPr>
              <a:t> # </a:t>
            </a:r>
            <a:r>
              <a:rPr lang="en-US">
                <a:ea typeface="+mn-lt"/>
                <a:cs typeface="+mn-lt"/>
              </a:rPr>
              <a:t>Display the most recent commits and the status of the head</a:t>
            </a:r>
            <a:br>
              <a:rPr lang="en-US"/>
            </a:br>
            <a:br>
              <a:rPr lang="en-US"/>
            </a:br>
            <a:r>
              <a:rPr lang="en-US">
                <a:solidFill>
                  <a:srgbClr val="C00000"/>
                </a:solidFill>
                <a:latin typeface="Century Gothic"/>
              </a:rPr>
              <a:t>git log –</a:t>
            </a:r>
            <a:r>
              <a:rPr lang="en-US" err="1">
                <a:solidFill>
                  <a:srgbClr val="C00000"/>
                </a:solidFill>
                <a:latin typeface="Century Gothic"/>
              </a:rPr>
              <a:t>oneline</a:t>
            </a:r>
            <a:r>
              <a:rPr lang="en-US">
                <a:solidFill>
                  <a:srgbClr val="C00000"/>
                </a:solidFill>
                <a:latin typeface="Century Gothic"/>
              </a:rPr>
              <a:t> </a:t>
            </a:r>
            <a:r>
              <a:rPr lang="en-US"/>
              <a:t> #</a:t>
            </a:r>
            <a:r>
              <a:rPr lang="en-US">
                <a:ea typeface="+mn-lt"/>
                <a:cs typeface="+mn-lt"/>
              </a:rPr>
              <a:t> Display the output as one commit per line</a:t>
            </a:r>
            <a:br>
              <a:rPr lang="en-US"/>
            </a:br>
            <a:br>
              <a:rPr lang="en-US"/>
            </a:br>
            <a:r>
              <a:rPr lang="en-US">
                <a:solidFill>
                  <a:srgbClr val="C00000"/>
                </a:solidFill>
                <a:latin typeface="Century Gothic"/>
              </a:rPr>
              <a:t>git log –stat </a:t>
            </a:r>
            <a:r>
              <a:rPr lang="en-US"/>
              <a:t> </a:t>
            </a:r>
            <a:r>
              <a:rPr lang="en-US">
                <a:latin typeface="Century Gothic"/>
              </a:rPr>
              <a:t> #</a:t>
            </a:r>
            <a:r>
              <a:rPr lang="en-US">
                <a:latin typeface="Century Gothic"/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Displays the files that have been modified</a:t>
            </a:r>
            <a:br>
              <a:rPr lang="en-US"/>
            </a:br>
            <a:br>
              <a:rPr lang="en-US"/>
            </a:br>
            <a:r>
              <a:rPr lang="en-US">
                <a:solidFill>
                  <a:srgbClr val="C00000"/>
                </a:solidFill>
                <a:latin typeface="Century Gothic"/>
              </a:rPr>
              <a:t>git log -p</a:t>
            </a:r>
            <a:r>
              <a:rPr lang="en-US">
                <a:latin typeface="Century Gothic"/>
              </a:rPr>
              <a:t>   # </a:t>
            </a:r>
            <a:r>
              <a:rPr lang="en-US">
                <a:ea typeface="+mn-lt"/>
                <a:cs typeface="+mn-lt"/>
              </a:rPr>
              <a:t>Display the modified files with location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A736502-3406-1958-DFF8-3C1A9692C6EC}"/>
              </a:ext>
            </a:extLst>
          </p:cNvPr>
          <p:cNvSpPr txBox="1">
            <a:spLocks/>
          </p:cNvSpPr>
          <p:nvPr/>
        </p:nvSpPr>
        <p:spPr>
          <a:xfrm>
            <a:off x="88055" y="1895267"/>
            <a:ext cx="8935507" cy="94946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FC000"/>
                </a:solidFill>
              </a:rPr>
              <a:t>Git Log</a:t>
            </a:r>
          </a:p>
        </p:txBody>
      </p:sp>
    </p:spTree>
    <p:extLst>
      <p:ext uri="{BB962C8B-B14F-4D97-AF65-F5344CB8AC3E}">
        <p14:creationId xmlns:p14="http://schemas.microsoft.com/office/powerpoint/2010/main" val="93826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" y="330379"/>
            <a:ext cx="8935507" cy="949467"/>
          </a:xfrm>
        </p:spPr>
        <p:txBody>
          <a:bodyPr/>
          <a:lstStyle/>
          <a:p>
            <a:r>
              <a:rPr lang="en-US">
                <a:solidFill>
                  <a:srgbClr val="FFC000"/>
                </a:solidFill>
              </a:rPr>
              <a:t>Git fetch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C5A27F-B679-4EBC-F92C-74B088D54159}"/>
              </a:ext>
            </a:extLst>
          </p:cNvPr>
          <p:cNvSpPr txBox="1"/>
          <p:nvPr/>
        </p:nvSpPr>
        <p:spPr>
          <a:xfrm>
            <a:off x="8628" y="1532627"/>
            <a:ext cx="997500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entury Gothic"/>
              </a:rPr>
              <a:t>Download branches and tags from one or more repositories. Fetch the remote repository:</a:t>
            </a:r>
            <a:endParaRPr lang="en-US"/>
          </a:p>
          <a:p>
            <a:br>
              <a:rPr lang="en-US"/>
            </a:br>
            <a:r>
              <a:rPr lang="en-US">
                <a:solidFill>
                  <a:srgbClr val="FF0000"/>
                </a:solidFill>
                <a:latin typeface="Century Gothic"/>
              </a:rPr>
              <a:t>git fetch&lt; repository </a:t>
            </a:r>
            <a:r>
              <a:rPr lang="en-US" err="1">
                <a:solidFill>
                  <a:srgbClr val="FF0000"/>
                </a:solidFill>
                <a:latin typeface="Century Gothic"/>
              </a:rPr>
              <a:t>Url</a:t>
            </a:r>
            <a:r>
              <a:rPr lang="en-US">
                <a:solidFill>
                  <a:srgbClr val="FF0000"/>
                </a:solidFill>
                <a:latin typeface="Century Gothic"/>
              </a:rPr>
              <a:t>&gt; </a:t>
            </a:r>
            <a:r>
              <a:rPr lang="en-US">
                <a:latin typeface="Century Gothic"/>
              </a:rPr>
              <a:t> #Fetch a specific branch</a:t>
            </a:r>
          </a:p>
          <a:p>
            <a:br>
              <a:rPr lang="en-US"/>
            </a:br>
            <a:r>
              <a:rPr lang="en-US">
                <a:solidFill>
                  <a:srgbClr val="FF0000"/>
                </a:solidFill>
                <a:latin typeface="Century Gothic"/>
              </a:rPr>
              <a:t>git fetch</a:t>
            </a:r>
            <a:endParaRPr lang="en-US">
              <a:solidFill>
                <a:srgbClr val="000000"/>
              </a:solidFill>
              <a:latin typeface="Century Gothic"/>
            </a:endParaRPr>
          </a:p>
          <a:p>
            <a:br>
              <a:rPr lang="en-US"/>
            </a:br>
            <a:r>
              <a:rPr lang="en-US"/>
              <a:t>Fetch all the branches simultaneously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git fetch –all</a:t>
            </a:r>
            <a:endParaRPr lang="en-US">
              <a:solidFill>
                <a:srgbClr val="000000"/>
              </a:solidFill>
            </a:endParaRPr>
          </a:p>
          <a:p>
            <a:br>
              <a:rPr lang="en-US"/>
            </a:br>
            <a:r>
              <a:rPr lang="en-US"/>
              <a:t>Synchronize the local repository</a:t>
            </a:r>
            <a:br>
              <a:rPr lang="en-US"/>
            </a:br>
            <a:r>
              <a:rPr lang="en-US">
                <a:solidFill>
                  <a:srgbClr val="FF0000"/>
                </a:solidFill>
              </a:rPr>
              <a:t>git fetch origin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" y="330379"/>
            <a:ext cx="8935507" cy="949467"/>
          </a:xfrm>
        </p:spPr>
        <p:txBody>
          <a:bodyPr/>
          <a:lstStyle/>
          <a:p>
            <a:r>
              <a:rPr lang="en-US">
                <a:solidFill>
                  <a:srgbClr val="FFC000"/>
                </a:solidFill>
              </a:rPr>
              <a:t>Git Undo changes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1A23A-2118-B8D7-9F3D-485E6E900FEC}"/>
              </a:ext>
            </a:extLst>
          </p:cNvPr>
          <p:cNvSpPr txBox="1"/>
          <p:nvPr/>
        </p:nvSpPr>
        <p:spPr>
          <a:xfrm>
            <a:off x="339306" y="1273833"/>
            <a:ext cx="541738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inter-regular"/>
              </a:rPr>
              <a:t>Undo the changes:</a:t>
            </a:r>
            <a:br>
              <a:rPr lang="en-US"/>
            </a:br>
            <a:r>
              <a:rPr lang="en-US">
                <a:solidFill>
                  <a:srgbClr val="FF0000"/>
                </a:solidFill>
                <a:latin typeface="inter-regular"/>
              </a:rPr>
              <a:t>git revert</a:t>
            </a:r>
            <a:br>
              <a:rPr lang="en-US"/>
            </a:br>
            <a:r>
              <a:rPr lang="en-US">
                <a:latin typeface="inter-regular"/>
              </a:rPr>
              <a:t>Revert a particular commit:</a:t>
            </a:r>
            <a:br>
              <a:rPr lang="en-US"/>
            </a:br>
            <a:r>
              <a:rPr lang="en-US">
                <a:solidFill>
                  <a:srgbClr val="FF0000"/>
                </a:solidFill>
                <a:latin typeface="inter-regular"/>
              </a:rPr>
              <a:t>git revert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37AA1-132B-205E-AF6D-FD7FAE0BE331}"/>
              </a:ext>
            </a:extLst>
          </p:cNvPr>
          <p:cNvSpPr txBox="1"/>
          <p:nvPr/>
        </p:nvSpPr>
        <p:spPr>
          <a:xfrm>
            <a:off x="2210476" y="2574562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inter-regular"/>
              </a:rPr>
              <a:t>Reset the changes:</a:t>
            </a:r>
            <a:br>
              <a:rPr lang="en-US"/>
            </a:br>
            <a:r>
              <a:rPr lang="en-US">
                <a:solidFill>
                  <a:srgbClr val="FF0000"/>
                </a:solidFill>
                <a:latin typeface="inter-regular"/>
              </a:rPr>
              <a:t>git reset -hard</a:t>
            </a:r>
            <a:br>
              <a:rPr lang="en-US"/>
            </a:br>
            <a:r>
              <a:rPr lang="en-US">
                <a:solidFill>
                  <a:srgbClr val="FF0000"/>
                </a:solidFill>
                <a:latin typeface="inter-regular"/>
              </a:rPr>
              <a:t>git reset -soft</a:t>
            </a:r>
            <a:br>
              <a:rPr lang="en-US"/>
            </a:br>
            <a:r>
              <a:rPr lang="en-US">
                <a:solidFill>
                  <a:srgbClr val="FF0000"/>
                </a:solidFill>
                <a:latin typeface="inter-regular"/>
              </a:rPr>
              <a:t>git reset --mixed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32116A-94CE-D690-EBA9-89553B4E90B6}"/>
              </a:ext>
            </a:extLst>
          </p:cNvPr>
          <p:cNvSpPr txBox="1"/>
          <p:nvPr/>
        </p:nvSpPr>
        <p:spPr>
          <a:xfrm>
            <a:off x="4355663" y="4139368"/>
            <a:ext cx="703505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inter-regular"/>
              </a:rPr>
              <a:t>Remove the files from the working tree and from the index:</a:t>
            </a:r>
            <a:br>
              <a:rPr lang="en-US"/>
            </a:br>
            <a:r>
              <a:rPr lang="en-US">
                <a:solidFill>
                  <a:srgbClr val="FF0000"/>
                </a:solidFill>
                <a:latin typeface="inter-regular"/>
              </a:rPr>
              <a:t>git rm &lt;file Name&gt;</a:t>
            </a:r>
            <a:br>
              <a:rPr lang="en-US"/>
            </a:br>
            <a:r>
              <a:rPr lang="en-US">
                <a:latin typeface="inter-regular"/>
              </a:rPr>
              <a:t>Remove files from the Git But keep the files in your local repository:</a:t>
            </a:r>
            <a:br>
              <a:rPr lang="en-US"/>
            </a:br>
            <a:r>
              <a:rPr lang="en-US">
                <a:solidFill>
                  <a:srgbClr val="FF0000"/>
                </a:solidFill>
                <a:latin typeface="inter-regular"/>
              </a:rPr>
              <a:t>git rm --cached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7345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" y="330379"/>
            <a:ext cx="8935507" cy="949467"/>
          </a:xfrm>
        </p:spPr>
        <p:txBody>
          <a:bodyPr/>
          <a:lstStyle/>
          <a:p>
            <a:r>
              <a:rPr lang="en-US">
                <a:solidFill>
                  <a:srgbClr val="FFC000"/>
                </a:solidFill>
              </a:rPr>
              <a:t>Tags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1A23A-2118-B8D7-9F3D-485E6E900FEC}"/>
              </a:ext>
            </a:extLst>
          </p:cNvPr>
          <p:cNvSpPr txBox="1"/>
          <p:nvPr/>
        </p:nvSpPr>
        <p:spPr>
          <a:xfrm>
            <a:off x="339306" y="1273833"/>
            <a:ext cx="54173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inter-regular"/>
              </a:rPr>
              <a:t>Create Tag</a:t>
            </a:r>
            <a:br>
              <a:rPr lang="en-US"/>
            </a:br>
            <a:endParaRPr lang="en-US">
              <a:solidFill>
                <a:srgbClr val="FF0000"/>
              </a:solidFill>
              <a:latin typeface="inter-regula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A37AA1-132B-205E-AF6D-FD7FAE0BE331}"/>
              </a:ext>
            </a:extLst>
          </p:cNvPr>
          <p:cNvSpPr txBox="1"/>
          <p:nvPr/>
        </p:nvSpPr>
        <p:spPr>
          <a:xfrm>
            <a:off x="1275948" y="2330147"/>
            <a:ext cx="5647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git tag -a &lt;tag-name&gt; -m "Release 1.0"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36920-6EE1-9760-B4C5-C86073A9C0E0}"/>
              </a:ext>
            </a:extLst>
          </p:cNvPr>
          <p:cNvSpPr txBox="1"/>
          <p:nvPr/>
        </p:nvSpPr>
        <p:spPr>
          <a:xfrm>
            <a:off x="209909" y="2984738"/>
            <a:ext cx="54173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inter-regular"/>
              </a:rPr>
              <a:t>List Tag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0E9331-BFEA-9664-BB8F-5936EB3DB31B}"/>
              </a:ext>
            </a:extLst>
          </p:cNvPr>
          <p:cNvSpPr txBox="1"/>
          <p:nvPr/>
        </p:nvSpPr>
        <p:spPr>
          <a:xfrm>
            <a:off x="859004" y="3350938"/>
            <a:ext cx="5647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git tag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ACD75-510A-51DC-CACB-BF09D9BB1F54}"/>
              </a:ext>
            </a:extLst>
          </p:cNvPr>
          <p:cNvSpPr txBox="1"/>
          <p:nvPr/>
        </p:nvSpPr>
        <p:spPr>
          <a:xfrm>
            <a:off x="1275947" y="1740675"/>
            <a:ext cx="56474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git tag &lt;tag-name&gt;   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B727E-A4E0-B5D7-C4EE-83A85313722F}"/>
              </a:ext>
            </a:extLst>
          </p:cNvPr>
          <p:cNvSpPr txBox="1"/>
          <p:nvPr/>
        </p:nvSpPr>
        <p:spPr>
          <a:xfrm>
            <a:off x="-5751" y="416368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ui-sans-serif"/>
              </a:rPr>
              <a:t>Tagging a specific commit</a:t>
            </a:r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BA4F35-3D04-BD2F-A48E-7E924086BF91}"/>
              </a:ext>
            </a:extLst>
          </p:cNvPr>
          <p:cNvSpPr txBox="1"/>
          <p:nvPr/>
        </p:nvSpPr>
        <p:spPr>
          <a:xfrm>
            <a:off x="1273834" y="4623759"/>
            <a:ext cx="47272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git tag &lt;tag-name&gt; &lt;commit-hash&gt;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449080-16BB-4381-E70C-99DBF9A69CDE}"/>
              </a:ext>
            </a:extLst>
          </p:cNvPr>
          <p:cNvSpPr txBox="1"/>
          <p:nvPr/>
        </p:nvSpPr>
        <p:spPr>
          <a:xfrm>
            <a:off x="109268" y="5328250"/>
            <a:ext cx="52304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ui-sans-serif"/>
              </a:rPr>
              <a:t>Push tags to remote repository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174BD-7356-1806-045C-9B8DC67C1624}"/>
              </a:ext>
            </a:extLst>
          </p:cNvPr>
          <p:cNvSpPr txBox="1"/>
          <p:nvPr/>
        </p:nvSpPr>
        <p:spPr>
          <a:xfrm>
            <a:off x="2007080" y="5932099"/>
            <a:ext cx="42096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git push origin &lt;tag-name&gt;</a:t>
            </a:r>
          </a:p>
        </p:txBody>
      </p:sp>
    </p:spTree>
    <p:extLst>
      <p:ext uri="{BB962C8B-B14F-4D97-AF65-F5344CB8AC3E}">
        <p14:creationId xmlns:p14="http://schemas.microsoft.com/office/powerpoint/2010/main" val="3339809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" y="330379"/>
            <a:ext cx="8935507" cy="949467"/>
          </a:xfrm>
        </p:spPr>
        <p:txBody>
          <a:bodyPr/>
          <a:lstStyle/>
          <a:p>
            <a:r>
              <a:rPr lang="en-US">
                <a:solidFill>
                  <a:srgbClr val="FFC000"/>
                </a:solidFill>
              </a:rPr>
              <a:t>Tags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58312-F581-244B-1D29-CE2CAFA0E406}"/>
              </a:ext>
            </a:extLst>
          </p:cNvPr>
          <p:cNvSpPr txBox="1"/>
          <p:nvPr/>
        </p:nvSpPr>
        <p:spPr>
          <a:xfrm>
            <a:off x="-5751" y="138885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ui-sans-serif"/>
              </a:rPr>
              <a:t>Delete a tag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3D1440-4A3F-66C0-F633-D1959C3394F4}"/>
              </a:ext>
            </a:extLst>
          </p:cNvPr>
          <p:cNvSpPr txBox="1"/>
          <p:nvPr/>
        </p:nvSpPr>
        <p:spPr>
          <a:xfrm>
            <a:off x="914400" y="186330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git tag -d &lt;tag-name&gt;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23E76E-C00C-1EAF-D8B7-BFF3EEAC95E5}"/>
              </a:ext>
            </a:extLst>
          </p:cNvPr>
          <p:cNvSpPr txBox="1"/>
          <p:nvPr/>
        </p:nvSpPr>
        <p:spPr>
          <a:xfrm>
            <a:off x="51759" y="2769079"/>
            <a:ext cx="44541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ui-sans-serif"/>
              </a:rPr>
              <a:t>Delete tag on remote repository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D8C4AB-19B5-C7CE-4DE2-29E397F8432D}"/>
              </a:ext>
            </a:extLst>
          </p:cNvPr>
          <p:cNvSpPr txBox="1"/>
          <p:nvPr/>
        </p:nvSpPr>
        <p:spPr>
          <a:xfrm>
            <a:off x="1388853" y="3157268"/>
            <a:ext cx="60787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git push origin :&lt;tag-name&gt;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E3EFE2-FB83-4111-733D-CFB551277D4A}"/>
              </a:ext>
            </a:extLst>
          </p:cNvPr>
          <p:cNvSpPr txBox="1"/>
          <p:nvPr/>
        </p:nvSpPr>
        <p:spPr>
          <a:xfrm>
            <a:off x="2050211" y="5357004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ui-sans-serif"/>
              </a:rPr>
              <a:t>TASK: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latin typeface="ui-sans-serif"/>
              </a:rPr>
              <a:t>rebase</a:t>
            </a:r>
          </a:p>
          <a:p>
            <a:pPr marL="285750" indent="-285750">
              <a:buFont typeface="Arial"/>
              <a:buChar char="•"/>
            </a:pPr>
            <a:r>
              <a:rPr lang="en-US" b="1" err="1">
                <a:latin typeface="ui-sans-serif"/>
              </a:rPr>
              <a:t>reflog</a:t>
            </a:r>
          </a:p>
        </p:txBody>
      </p:sp>
    </p:spTree>
    <p:extLst>
      <p:ext uri="{BB962C8B-B14F-4D97-AF65-F5344CB8AC3E}">
        <p14:creationId xmlns:p14="http://schemas.microsoft.com/office/powerpoint/2010/main" val="716361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52219-785E-4657-C5F4-A53FEF2EB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0326" y="1679216"/>
            <a:ext cx="4786877" cy="1518315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pic>
        <p:nvPicPr>
          <p:cNvPr id="6" name="Picture Placeholder 5" descr="A person and person looking at a computer screen">
            <a:extLst>
              <a:ext uri="{FF2B5EF4-FFF2-40B4-BE49-F238E27FC236}">
                <a16:creationId xmlns:a16="http://schemas.microsoft.com/office/drawing/2014/main" id="{AA35CD3A-9896-7953-C82D-AAE87F6124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7" r="127"/>
          <a:stretch/>
        </p:blipFill>
        <p:spPr>
          <a:xfrm>
            <a:off x="-29499" y="-2236"/>
            <a:ext cx="6814124" cy="6871095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A8DFC8D-4AE6-170E-C27A-DA97EBD7D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59704" y="0"/>
            <a:ext cx="2928883" cy="6871447"/>
            <a:chOff x="4059704" y="0"/>
            <a:chExt cx="2928883" cy="687144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F966C9E-A9A2-BF8C-EDCB-B7F6AE51C425}"/>
                </a:ext>
              </a:extLst>
            </p:cNvPr>
            <p:cNvSpPr/>
            <p:nvPr/>
          </p:nvSpPr>
          <p:spPr>
            <a:xfrm rot="10800000">
              <a:off x="4443586" y="50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3BC35A-F255-48AA-48B8-D6561A6FA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704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9485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2EA33AE-2E4E-2AD0-7AAD-FF06CBACB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6736" y="1208166"/>
            <a:ext cx="4786877" cy="1518315"/>
          </a:xfrm>
        </p:spPr>
        <p:txBody>
          <a:bodyPr/>
          <a:lstStyle/>
          <a:p>
            <a:r>
              <a:rPr lang="en-US"/>
              <a:t>Git</a:t>
            </a:r>
          </a:p>
        </p:txBody>
      </p:sp>
      <p:pic>
        <p:nvPicPr>
          <p:cNvPr id="11" name="Picture Placeholder 10" descr="A person with his hand on his chin">
            <a:extLst>
              <a:ext uri="{FF2B5EF4-FFF2-40B4-BE49-F238E27FC236}">
                <a16:creationId xmlns:a16="http://schemas.microsoft.com/office/drawing/2014/main" id="{8FB04EF3-CC57-2C94-49E0-6F49EAA5217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72" r="172"/>
          <a:stretch/>
        </p:blipFill>
        <p:spPr>
          <a:xfrm>
            <a:off x="0" y="-2235"/>
            <a:ext cx="5840730" cy="6862275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B8BFA9-FBE9-EDA2-FBB1-C2B55CD7C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4610" y="3153472"/>
            <a:ext cx="5059407" cy="2486230"/>
          </a:xfrm>
        </p:spPr>
        <p:txBody>
          <a:bodyPr vert="horz" lIns="91440" tIns="0" rIns="0" bIns="45720" rtlCol="0" anchor="t">
            <a:normAutofit/>
          </a:bodyPr>
          <a:lstStyle/>
          <a:p>
            <a:r>
              <a:rPr lang="en-US"/>
              <a:t>It  is a version control system. Used to track changes in the file.</a:t>
            </a:r>
          </a:p>
          <a:p>
            <a:r>
              <a:rPr lang="en-US"/>
              <a:t>It is open-source Software.</a:t>
            </a:r>
          </a:p>
          <a:p>
            <a:r>
              <a:rPr lang="en-US"/>
              <a:t>It is available for all the major OS</a:t>
            </a:r>
          </a:p>
          <a:p>
            <a:r>
              <a:rPr lang="en-US"/>
              <a:t>It can be downloaded from </a:t>
            </a:r>
            <a:r>
              <a:rPr lang="en-US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</a:t>
            </a:r>
            <a:r>
              <a:rPr lang="en-US"/>
              <a:t> website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3E677C-B30B-9361-1557-EE90A7448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511001-6F2E-D16C-C5A6-4486407F6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79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2EA33AE-2E4E-2AD0-7AAD-FF06CBACB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6736" y="1208166"/>
            <a:ext cx="4786877" cy="1518315"/>
          </a:xfrm>
        </p:spPr>
        <p:txBody>
          <a:bodyPr/>
          <a:lstStyle/>
          <a:p>
            <a:r>
              <a:rPr lang="en-US"/>
              <a:t>GitHub</a:t>
            </a:r>
          </a:p>
        </p:txBody>
      </p:sp>
      <p:pic>
        <p:nvPicPr>
          <p:cNvPr id="11" name="Picture Placeholder 10" descr="A person with his hand on his chin">
            <a:extLst>
              <a:ext uri="{FF2B5EF4-FFF2-40B4-BE49-F238E27FC236}">
                <a16:creationId xmlns:a16="http://schemas.microsoft.com/office/drawing/2014/main" id="{8FB04EF3-CC57-2C94-49E0-6F49EAA5217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72" r="172"/>
          <a:stretch/>
        </p:blipFill>
        <p:spPr>
          <a:xfrm>
            <a:off x="0" y="-2235"/>
            <a:ext cx="5840730" cy="6862275"/>
          </a:xfr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3B8BFA9-FBE9-EDA2-FBB1-C2B55CD7C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4610" y="3153472"/>
            <a:ext cx="5059407" cy="2486230"/>
          </a:xfrm>
        </p:spPr>
        <p:txBody>
          <a:bodyPr vert="horz" lIns="91440" tIns="0" rIns="0" bIns="45720" rtlCol="0" anchor="t">
            <a:normAutofit/>
          </a:bodyPr>
          <a:lstStyle/>
          <a:p>
            <a:r>
              <a:rPr lang="en-US"/>
              <a:t>Git is a version control system. Used to track changes in the file.</a:t>
            </a:r>
          </a:p>
          <a:p>
            <a:r>
              <a:rPr lang="en-US"/>
              <a:t>It  allows to store and share code</a:t>
            </a:r>
          </a:p>
          <a:p>
            <a:r>
              <a:rPr lang="en-US"/>
              <a:t>it can be accessed from </a:t>
            </a:r>
            <a:r>
              <a:rPr lang="en-US">
                <a:solidFill>
                  <a:srgbClr val="00B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>
                <a:solidFill>
                  <a:srgbClr val="00B050"/>
                </a:solidFill>
              </a:rPr>
              <a:t> </a:t>
            </a:r>
            <a:r>
              <a:rPr lang="en-US"/>
              <a:t>website.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3E677C-B30B-9361-1557-EE90A7448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511001-6F2E-D16C-C5A6-4486407F6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99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4D835925-3D21-0B99-9A6C-587FBAE43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200" y="2308672"/>
            <a:ext cx="6685774" cy="613318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git --version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67690BC-58BE-BD46-38A4-61EC504EA8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43200" y="3813246"/>
            <a:ext cx="5797550" cy="817932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000">
                <a:solidFill>
                  <a:srgbClr val="353841"/>
                </a:solidFill>
                <a:ea typeface="+mn-lt"/>
                <a:cs typeface="+mn-lt"/>
              </a:rPr>
              <a:t>This command will display the version of git installed on your system. </a:t>
            </a:r>
            <a:endParaRPr lang="en-US" sz="2000">
              <a:solidFill>
                <a:srgbClr val="000000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2C984-616F-EC16-3E37-A54495E75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 lIns="91440" tIns="45720" rIns="91440" bIns="45720" anchor="t"/>
          <a:lstStyle/>
          <a:p>
            <a:r>
              <a:rPr lang="en-US"/>
              <a:t>Git &amp; GitHub</a:t>
            </a:r>
          </a:p>
        </p:txBody>
      </p:sp>
      <p:pic>
        <p:nvPicPr>
          <p:cNvPr id="19" name="Picture Placeholder 18" descr="A person working at a desk">
            <a:extLst>
              <a:ext uri="{FF2B5EF4-FFF2-40B4-BE49-F238E27FC236}">
                <a16:creationId xmlns:a16="http://schemas.microsoft.com/office/drawing/2014/main" id="{52D45C27-4F4D-5A89-8C52-CB8FC47BCEF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3565" r="3565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7466B0-B69A-FEBF-B8E0-FDA9AEAC7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756CFB8-E805-3CF9-61D2-C02341EC7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96053-DF7F-7AFE-4D23-78CFF34D0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CA906975-F548-5700-EBF6-D01FB0B6D207}"/>
              </a:ext>
            </a:extLst>
          </p:cNvPr>
          <p:cNvSpPr txBox="1">
            <a:spLocks/>
          </p:cNvSpPr>
          <p:nvPr/>
        </p:nvSpPr>
        <p:spPr>
          <a:xfrm>
            <a:off x="658931" y="251019"/>
            <a:ext cx="5957755" cy="14253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0000"/>
                </a:solidFill>
                <a:ea typeface="+mj-lt"/>
                <a:cs typeface="+mj-lt"/>
              </a:rPr>
              <a:t>Check Git Version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406335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4D835925-3D21-0B99-9A6C-587FBAE43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6732237" cy="1524000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Repository</a:t>
            </a: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67690BC-58BE-BD46-38A4-61EC504EA8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05614" y="2252076"/>
            <a:ext cx="5788258" cy="1834422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1800">
                <a:solidFill>
                  <a:srgbClr val="353841"/>
                </a:solidFill>
                <a:ea typeface="+mn-lt"/>
                <a:cs typeface="+mn-lt"/>
              </a:rPr>
              <a:t>A repository is a collection of files and directories that are stored together.</a:t>
            </a:r>
            <a:endParaRPr lang="en-US" sz="18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1800">
                <a:solidFill>
                  <a:srgbClr val="353841"/>
                </a:solidFill>
                <a:ea typeface="+mn-lt"/>
                <a:cs typeface="+mn-lt"/>
              </a:rPr>
              <a:t>Or it is a container that holds all your code.</a:t>
            </a:r>
            <a:endParaRPr lang="en-US" sz="1800"/>
          </a:p>
          <a:p>
            <a:endParaRPr lang="en-US">
              <a:solidFill>
                <a:srgbClr val="353841"/>
              </a:solidFill>
            </a:endParaRPr>
          </a:p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2C984-616F-EC16-3E37-A54495E75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 lIns="91440" tIns="45720" rIns="91440" bIns="45720" anchor="t"/>
          <a:lstStyle/>
          <a:p>
            <a:r>
              <a:rPr lang="en-US"/>
              <a:t>Git &amp; </a:t>
            </a:r>
            <a:r>
              <a:rPr lang="en-US" err="1"/>
              <a:t>github</a:t>
            </a:r>
          </a:p>
        </p:txBody>
      </p:sp>
      <p:pic>
        <p:nvPicPr>
          <p:cNvPr id="19" name="Picture Placeholder 18" descr="A person working at a desk">
            <a:extLst>
              <a:ext uri="{FF2B5EF4-FFF2-40B4-BE49-F238E27FC236}">
                <a16:creationId xmlns:a16="http://schemas.microsoft.com/office/drawing/2014/main" id="{52D45C27-4F4D-5A89-8C52-CB8FC47BCEF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3565" r="3565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7466B0-B69A-FEBF-B8E0-FDA9AEAC7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756CFB8-E805-3CF9-61D2-C02341EC7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96053-DF7F-7AFE-4D23-78CFF34D0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8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4D835925-3D21-0B99-9A6C-587FBAE43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200" y="2308672"/>
            <a:ext cx="6685774" cy="613318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git status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67690BC-58BE-BD46-38A4-61EC504EA8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65621" y="3532509"/>
            <a:ext cx="5797550" cy="817932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000">
                <a:solidFill>
                  <a:srgbClr val="353841"/>
                </a:solidFill>
                <a:ea typeface="+mn-lt"/>
                <a:cs typeface="+mn-lt"/>
              </a:rPr>
              <a:t>Folders / Files that are not been tracked are in red color one</a:t>
            </a:r>
            <a:endParaRPr lang="en-US" sz="2000">
              <a:solidFill>
                <a:srgbClr val="35384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2C984-616F-EC16-3E37-A54495E75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 lIns="91440" tIns="45720" rIns="91440" bIns="45720" anchor="t"/>
          <a:lstStyle/>
          <a:p>
            <a:r>
              <a:rPr lang="en-US"/>
              <a:t>Git &amp; GitHub</a:t>
            </a:r>
          </a:p>
        </p:txBody>
      </p:sp>
      <p:pic>
        <p:nvPicPr>
          <p:cNvPr id="19" name="Picture Placeholder 18" descr="A person working at a desk">
            <a:extLst>
              <a:ext uri="{FF2B5EF4-FFF2-40B4-BE49-F238E27FC236}">
                <a16:creationId xmlns:a16="http://schemas.microsoft.com/office/drawing/2014/main" id="{52D45C27-4F4D-5A89-8C52-CB8FC47BCEF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3565" r="3565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7466B0-B69A-FEBF-B8E0-FDA9AEAC7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756CFB8-E805-3CF9-61D2-C02341EC7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96053-DF7F-7AFE-4D23-78CFF34D0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CA906975-F548-5700-EBF6-D01FB0B6D207}"/>
              </a:ext>
            </a:extLst>
          </p:cNvPr>
          <p:cNvSpPr txBox="1">
            <a:spLocks/>
          </p:cNvSpPr>
          <p:nvPr/>
        </p:nvSpPr>
        <p:spPr>
          <a:xfrm>
            <a:off x="658931" y="251019"/>
            <a:ext cx="5957755" cy="14253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0000"/>
                </a:solidFill>
                <a:ea typeface="+mj-lt"/>
                <a:cs typeface="+mj-lt"/>
              </a:rPr>
              <a:t>Tracking File/Folder</a:t>
            </a:r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E8319A3-58B3-67C1-BECB-164CCDCD826F}"/>
              </a:ext>
            </a:extLst>
          </p:cNvPr>
          <p:cNvSpPr/>
          <p:nvPr/>
        </p:nvSpPr>
        <p:spPr>
          <a:xfrm>
            <a:off x="371642" y="3426326"/>
            <a:ext cx="914400" cy="9144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E54D4C-EE21-A1E0-D48D-A8CA5A576E77}"/>
              </a:ext>
            </a:extLst>
          </p:cNvPr>
          <p:cNvSpPr/>
          <p:nvPr/>
        </p:nvSpPr>
        <p:spPr>
          <a:xfrm>
            <a:off x="438484" y="4963694"/>
            <a:ext cx="914400" cy="9144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6E18FF29-A3E8-939C-CEA8-D6BAC33B366D}"/>
              </a:ext>
            </a:extLst>
          </p:cNvPr>
          <p:cNvSpPr txBox="1">
            <a:spLocks/>
          </p:cNvSpPr>
          <p:nvPr/>
        </p:nvSpPr>
        <p:spPr>
          <a:xfrm>
            <a:off x="1477916" y="5155435"/>
            <a:ext cx="5797550" cy="817932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353841"/>
                </a:solidFill>
                <a:ea typeface="+mn-lt"/>
                <a:cs typeface="+mn-lt"/>
              </a:rPr>
              <a:t>Folders / Files that are been tracked are in green color one</a:t>
            </a:r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750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408820"/>
            <a:ext cx="8935507" cy="949467"/>
          </a:xfrm>
        </p:spPr>
        <p:txBody>
          <a:bodyPr/>
          <a:lstStyle/>
          <a:p>
            <a:r>
              <a:rPr lang="en-US" b="1">
                <a:solidFill>
                  <a:srgbClr val="000000"/>
                </a:solidFill>
                <a:ea typeface="+mj-lt"/>
                <a:cs typeface="+mj-lt"/>
              </a:rPr>
              <a:t>Configuring</a:t>
            </a:r>
            <a:r>
              <a:rPr lang="en-US" b="1">
                <a:ea typeface="+mj-lt"/>
                <a:cs typeface="+mj-lt"/>
              </a:rPr>
              <a:t> Setting</a:t>
            </a:r>
            <a:endParaRPr lang="en-US">
              <a:ea typeface="+mj-lt"/>
              <a:cs typeface="+mj-lt"/>
            </a:endParaRP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85D52-89FB-5227-DA15-3BABC4DF02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369" y="1059239"/>
            <a:ext cx="7628208" cy="2945884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800">
                <a:solidFill>
                  <a:srgbClr val="353841"/>
                </a:solidFill>
                <a:ea typeface="+mn-lt"/>
                <a:cs typeface="+mn-lt"/>
              </a:rPr>
              <a:t>Whenever you checkpoint your changes, git will add some information about your such as your username and email to the commit.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2800">
                <a:solidFill>
                  <a:srgbClr val="353841"/>
                </a:solidFill>
                <a:ea typeface="+mn-lt"/>
                <a:cs typeface="+mn-lt"/>
              </a:rPr>
              <a:t> There is a git config file that stores all the settings that you have changed. </a:t>
            </a:r>
            <a:endParaRPr lang="en-US" sz="2800"/>
          </a:p>
          <a:p>
            <a:endParaRPr lang="en-US" sz="1200"/>
          </a:p>
          <a:p>
            <a:endParaRPr lang="en-US" sz="1200"/>
          </a:p>
          <a:p>
            <a:endParaRPr lang="en-US" sz="12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A993C-5F72-7C89-C9F1-F4780EBC0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r>
              <a:rPr lang="en-US"/>
              <a:t>TEACH A COURSE</a:t>
            </a:r>
          </a:p>
        </p:txBody>
      </p:sp>
      <p:pic>
        <p:nvPicPr>
          <p:cNvPr id="14" name="Picture Placeholder 13" descr="A hand holding a wire">
            <a:extLst>
              <a:ext uri="{FF2B5EF4-FFF2-40B4-BE49-F238E27FC236}">
                <a16:creationId xmlns:a16="http://schemas.microsoft.com/office/drawing/2014/main" id="{8663049F-9392-3719-E4E8-8D7D5659E8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5747" r="5747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3DF1B8-48E1-A0F1-C69D-7B671CD1D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5D9C41A-6441-7A5C-EAE1-D96C71F24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468038" y="5156615"/>
            <a:ext cx="878334" cy="1705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43FC97-52AA-0617-12A6-11F15A0E6961}"/>
              </a:ext>
            </a:extLst>
          </p:cNvPr>
          <p:cNvSpPr txBox="1"/>
          <p:nvPr/>
        </p:nvSpPr>
        <p:spPr>
          <a:xfrm>
            <a:off x="382438" y="4393720"/>
            <a:ext cx="6538823" cy="1523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900">
                <a:solidFill>
                  <a:srgbClr val="353841"/>
                </a:solidFill>
                <a:latin typeface="Book Antiqua"/>
              </a:rPr>
              <a:t>create an account on GitHub account</a:t>
            </a:r>
            <a:r>
              <a:rPr lang="en-US" sz="2900">
                <a:latin typeface="Book Antiqua"/>
              </a:rPr>
              <a:t>​</a:t>
            </a:r>
            <a:br>
              <a:rPr lang="en-US" sz="2900">
                <a:latin typeface="Book Antiqua"/>
              </a:rPr>
            </a:br>
            <a:r>
              <a:rPr lang="en-US" sz="3200">
                <a:latin typeface="Book Antiqua"/>
              </a:rPr>
              <a:t>​</a:t>
            </a:r>
            <a:br>
              <a:rPr lang="en-US" sz="3200">
                <a:latin typeface="Book Antiqua"/>
              </a:rPr>
            </a:br>
            <a:r>
              <a:rPr lang="en-US" sz="3200">
                <a:latin typeface="Book Antiqua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0995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1534312">
      <a:dk1>
        <a:srgbClr val="000000"/>
      </a:dk1>
      <a:lt1>
        <a:srgbClr val="FFFFFF"/>
      </a:lt1>
      <a:dk2>
        <a:srgbClr val="D87A1A"/>
      </a:dk2>
      <a:lt2>
        <a:srgbClr val="E7E6E6"/>
      </a:lt2>
      <a:accent1>
        <a:srgbClr val="FFBA00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Custom 62">
      <a:majorFont>
        <a:latin typeface="Book Antiqua"/>
        <a:ea typeface=""/>
        <a:cs typeface=""/>
      </a:majorFont>
      <a:minorFont>
        <a:latin typeface="Century Gothic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11534312_Win32_SL_V3" id="{A784F2EB-8377-40E2-878D-F359E4F7734D}" vid="{87F4C17B-0668-4D7F-80F5-6507D8EFBB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39EAE05-2D90-4440-A098-2E114DBDB54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BB42C3-98F0-4E09-AE96-62EE07CAC5CA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C15CCAF-B227-4420-8A82-899C4EC33714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Custom</vt:lpstr>
      <vt:lpstr>Git </vt:lpstr>
      <vt:lpstr>Git</vt:lpstr>
      <vt:lpstr>Git &amp; GitHub</vt:lpstr>
      <vt:lpstr>Git</vt:lpstr>
      <vt:lpstr>GitHub</vt:lpstr>
      <vt:lpstr>git --version</vt:lpstr>
      <vt:lpstr>Repository</vt:lpstr>
      <vt:lpstr>git status</vt:lpstr>
      <vt:lpstr>Configuring Setting </vt:lpstr>
      <vt:lpstr>git config --global user.email "your-email@example.com"  git config --global user.name "Your Name"  </vt:lpstr>
      <vt:lpstr>git config --list</vt:lpstr>
      <vt:lpstr>Create a repository</vt:lpstr>
      <vt:lpstr>PowerPoint Presentation</vt:lpstr>
      <vt:lpstr>git status</vt:lpstr>
      <vt:lpstr>PowerPoint Presentation</vt:lpstr>
      <vt:lpstr>Stage</vt:lpstr>
      <vt:lpstr>Commit</vt:lpstr>
      <vt:lpstr>Logs</vt:lpstr>
      <vt:lpstr>Gitignore file</vt:lpstr>
      <vt:lpstr>Branching in git</vt:lpstr>
      <vt:lpstr>Head in git</vt:lpstr>
      <vt:lpstr>Create new branch </vt:lpstr>
      <vt:lpstr>Git Stash</vt:lpstr>
      <vt:lpstr>Try this (not necessary)</vt:lpstr>
      <vt:lpstr>Merge</vt:lpstr>
      <vt:lpstr>Merge</vt:lpstr>
      <vt:lpstr>Rename Branch</vt:lpstr>
      <vt:lpstr>Need more on Git ?</vt:lpstr>
      <vt:lpstr>GitHub</vt:lpstr>
      <vt:lpstr>Configure git</vt:lpstr>
      <vt:lpstr>Setup SSH key</vt:lpstr>
      <vt:lpstr>Git Clone</vt:lpstr>
      <vt:lpstr>Track Changes</vt:lpstr>
      <vt:lpstr>Ignoring files</vt:lpstr>
      <vt:lpstr>Git fetch</vt:lpstr>
      <vt:lpstr>Git Undo changes</vt:lpstr>
      <vt:lpstr>Tags</vt:lpstr>
      <vt:lpstr>Tags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Engineering</dc:title>
  <dc:creator/>
  <cp:revision>3</cp:revision>
  <dcterms:created xsi:type="dcterms:W3CDTF">2024-07-15T12:15:40Z</dcterms:created>
  <dcterms:modified xsi:type="dcterms:W3CDTF">2024-07-21T04:33:22Z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